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62" r:id="rId9"/>
    <p:sldId id="263" r:id="rId10"/>
    <p:sldId id="270" r:id="rId11"/>
    <p:sldId id="264" r:id="rId12"/>
    <p:sldId id="266" r:id="rId13"/>
    <p:sldId id="271" r:id="rId14"/>
    <p:sldId id="265" r:id="rId15"/>
    <p:sldId id="267" r:id="rId16"/>
    <p:sldId id="268" r:id="rId17"/>
  </p:sldIdLst>
  <p:sldSz cx="18288000" cy="10287000"/>
  <p:notesSz cx="6858000" cy="9144000"/>
  <p:embeddedFontLst>
    <p:embeddedFont>
      <p:font typeface="Be Vietnam" pitchFamily="2" charset="77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lacial Indifference" pitchFamily="2" charset="0"/>
      <p:regular r:id="rId23"/>
    </p:embeddedFont>
    <p:embeddedFont>
      <p:font typeface="Glacial Indifference Bold" pitchFamily="2" charset="0"/>
      <p:regular r:id="rId24"/>
      <p:bold r:id="rId25"/>
    </p:embeddedFont>
    <p:embeddedFont>
      <p:font typeface="Tenor Sans" panose="02000000000000000000" pitchFamily="2" charset="77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3" autoAdjust="0"/>
  </p:normalViewPr>
  <p:slideViewPr>
    <p:cSldViewPr>
      <p:cViewPr varScale="1">
        <p:scale>
          <a:sx n="60" d="100"/>
          <a:sy n="60" d="100"/>
        </p:scale>
        <p:origin x="8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552" y="4156508"/>
            <a:ext cx="17836661" cy="261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6"/>
              </a:lnSpc>
            </a:pPr>
            <a:r>
              <a:rPr lang="en-US" sz="10821" b="1" spc="-346">
                <a:solidFill>
                  <a:srgbClr val="02203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COMUNICACIÓN SOCIAL Y VINCULACIÓN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101429" y="1884757"/>
            <a:ext cx="8085142" cy="938466"/>
            <a:chOff x="0" y="0"/>
            <a:chExt cx="2129420" cy="2471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9420" cy="247168"/>
            </a:xfrm>
            <a:custGeom>
              <a:avLst/>
              <a:gdLst/>
              <a:ahLst/>
              <a:cxnLst/>
              <a:rect l="l" t="t" r="r" b="b"/>
              <a:pathLst>
                <a:path w="2129420" h="247168">
                  <a:moveTo>
                    <a:pt x="24896" y="0"/>
                  </a:moveTo>
                  <a:lnTo>
                    <a:pt x="2104524" y="0"/>
                  </a:lnTo>
                  <a:cubicBezTo>
                    <a:pt x="2111127" y="0"/>
                    <a:pt x="2117459" y="2623"/>
                    <a:pt x="2122128" y="7292"/>
                  </a:cubicBezTo>
                  <a:cubicBezTo>
                    <a:pt x="2126797" y="11961"/>
                    <a:pt x="2129420" y="18293"/>
                    <a:pt x="2129420" y="24896"/>
                  </a:cubicBezTo>
                  <a:lnTo>
                    <a:pt x="2129420" y="222272"/>
                  </a:lnTo>
                  <a:cubicBezTo>
                    <a:pt x="2129420" y="228875"/>
                    <a:pt x="2126797" y="235207"/>
                    <a:pt x="2122128" y="239876"/>
                  </a:cubicBezTo>
                  <a:cubicBezTo>
                    <a:pt x="2117459" y="244545"/>
                    <a:pt x="2111127" y="247168"/>
                    <a:pt x="2104524" y="247168"/>
                  </a:cubicBezTo>
                  <a:lnTo>
                    <a:pt x="24896" y="247168"/>
                  </a:lnTo>
                  <a:cubicBezTo>
                    <a:pt x="11146" y="247168"/>
                    <a:pt x="0" y="236022"/>
                    <a:pt x="0" y="222272"/>
                  </a:cubicBezTo>
                  <a:lnTo>
                    <a:pt x="0" y="24896"/>
                  </a:lnTo>
                  <a:cubicBezTo>
                    <a:pt x="0" y="18293"/>
                    <a:pt x="2623" y="11961"/>
                    <a:pt x="7292" y="7292"/>
                  </a:cubicBezTo>
                  <a:cubicBezTo>
                    <a:pt x="11961" y="2623"/>
                    <a:pt x="18293" y="0"/>
                    <a:pt x="24896" y="0"/>
                  </a:cubicBezTo>
                  <a:close/>
                </a:path>
              </a:pathLst>
            </a:custGeom>
            <a:solidFill>
              <a:srgbClr val="F3E78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29420" cy="285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09474" y="6630732"/>
            <a:ext cx="4378481" cy="437848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8AB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362774" y="-30820"/>
            <a:ext cx="3688357" cy="4114800"/>
          </a:xfrm>
          <a:custGeom>
            <a:avLst/>
            <a:gdLst/>
            <a:ahLst/>
            <a:cxnLst/>
            <a:rect l="l" t="t" r="r" b="b"/>
            <a:pathLst>
              <a:path w="3688357" h="4114800">
                <a:moveTo>
                  <a:pt x="0" y="0"/>
                </a:moveTo>
                <a:lnTo>
                  <a:pt x="3688357" y="0"/>
                </a:lnTo>
                <a:lnTo>
                  <a:pt x="3688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531874" y="7031606"/>
            <a:ext cx="1237134" cy="1200949"/>
            <a:chOff x="0" y="0"/>
            <a:chExt cx="325830" cy="3162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5830" cy="316299"/>
            </a:xfrm>
            <a:custGeom>
              <a:avLst/>
              <a:gdLst/>
              <a:ahLst/>
              <a:cxnLst/>
              <a:rect l="l" t="t" r="r" b="b"/>
              <a:pathLst>
                <a:path w="325830" h="316299">
                  <a:moveTo>
                    <a:pt x="158150" y="0"/>
                  </a:moveTo>
                  <a:lnTo>
                    <a:pt x="167680" y="0"/>
                  </a:lnTo>
                  <a:cubicBezTo>
                    <a:pt x="255024" y="0"/>
                    <a:pt x="325830" y="70806"/>
                    <a:pt x="325830" y="158150"/>
                  </a:cubicBezTo>
                  <a:lnTo>
                    <a:pt x="325830" y="158150"/>
                  </a:lnTo>
                  <a:cubicBezTo>
                    <a:pt x="325830" y="245493"/>
                    <a:pt x="255024" y="316299"/>
                    <a:pt x="167680" y="316299"/>
                  </a:cubicBezTo>
                  <a:lnTo>
                    <a:pt x="158150" y="316299"/>
                  </a:lnTo>
                  <a:cubicBezTo>
                    <a:pt x="70806" y="316299"/>
                    <a:pt x="0" y="245493"/>
                    <a:pt x="0" y="158150"/>
                  </a:cubicBezTo>
                  <a:lnTo>
                    <a:pt x="0" y="158150"/>
                  </a:lnTo>
                  <a:cubicBezTo>
                    <a:pt x="0" y="70806"/>
                    <a:pt x="70806" y="0"/>
                    <a:pt x="158150" y="0"/>
                  </a:cubicBezTo>
                  <a:close/>
                </a:path>
              </a:pathLst>
            </a:custGeom>
            <a:solidFill>
              <a:srgbClr val="BFD1E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25830" cy="354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728559" y="1153041"/>
            <a:ext cx="1237134" cy="1200949"/>
            <a:chOff x="0" y="0"/>
            <a:chExt cx="325830" cy="3162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5830" cy="316299"/>
            </a:xfrm>
            <a:custGeom>
              <a:avLst/>
              <a:gdLst/>
              <a:ahLst/>
              <a:cxnLst/>
              <a:rect l="l" t="t" r="r" b="b"/>
              <a:pathLst>
                <a:path w="325830" h="316299">
                  <a:moveTo>
                    <a:pt x="158150" y="0"/>
                  </a:moveTo>
                  <a:lnTo>
                    <a:pt x="167680" y="0"/>
                  </a:lnTo>
                  <a:cubicBezTo>
                    <a:pt x="255024" y="0"/>
                    <a:pt x="325830" y="70806"/>
                    <a:pt x="325830" y="158150"/>
                  </a:cubicBezTo>
                  <a:lnTo>
                    <a:pt x="325830" y="158150"/>
                  </a:lnTo>
                  <a:cubicBezTo>
                    <a:pt x="325830" y="245493"/>
                    <a:pt x="255024" y="316299"/>
                    <a:pt x="167680" y="316299"/>
                  </a:cubicBezTo>
                  <a:lnTo>
                    <a:pt x="158150" y="316299"/>
                  </a:lnTo>
                  <a:cubicBezTo>
                    <a:pt x="70806" y="316299"/>
                    <a:pt x="0" y="245493"/>
                    <a:pt x="0" y="158150"/>
                  </a:cubicBezTo>
                  <a:lnTo>
                    <a:pt x="0" y="158150"/>
                  </a:lnTo>
                  <a:cubicBezTo>
                    <a:pt x="0" y="70806"/>
                    <a:pt x="70806" y="0"/>
                    <a:pt x="158150" y="0"/>
                  </a:cubicBezTo>
                  <a:close/>
                </a:path>
              </a:pathLst>
            </a:custGeom>
            <a:solidFill>
              <a:srgbClr val="568AB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25830" cy="354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289726" y="639307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596039" y="7527306"/>
            <a:ext cx="3095923" cy="745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8"/>
              </a:lnSpc>
            </a:pPr>
            <a:r>
              <a:rPr lang="en-US" sz="4000" spc="43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2024-2027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96074" y="1928781"/>
            <a:ext cx="6095851" cy="745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8"/>
              </a:lnSpc>
            </a:pPr>
            <a:r>
              <a:rPr lang="en-US" sz="4000" spc="43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PLAN DE TRABAJO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804199" y="8450476"/>
            <a:ext cx="971055" cy="934870"/>
            <a:chOff x="0" y="0"/>
            <a:chExt cx="255751" cy="24622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5751" cy="246221"/>
            </a:xfrm>
            <a:custGeom>
              <a:avLst/>
              <a:gdLst/>
              <a:ahLst/>
              <a:cxnLst/>
              <a:rect l="l" t="t" r="r" b="b"/>
              <a:pathLst>
                <a:path w="255751" h="246221">
                  <a:moveTo>
                    <a:pt x="123111" y="0"/>
                  </a:moveTo>
                  <a:lnTo>
                    <a:pt x="132641" y="0"/>
                  </a:lnTo>
                  <a:cubicBezTo>
                    <a:pt x="200633" y="0"/>
                    <a:pt x="255751" y="55118"/>
                    <a:pt x="255751" y="123111"/>
                  </a:cubicBezTo>
                  <a:lnTo>
                    <a:pt x="255751" y="123111"/>
                  </a:lnTo>
                  <a:cubicBezTo>
                    <a:pt x="255751" y="155761"/>
                    <a:pt x="242781" y="187075"/>
                    <a:pt x="219693" y="210163"/>
                  </a:cubicBezTo>
                  <a:cubicBezTo>
                    <a:pt x="196605" y="233251"/>
                    <a:pt x="165292" y="246221"/>
                    <a:pt x="132641" y="246221"/>
                  </a:cubicBezTo>
                  <a:lnTo>
                    <a:pt x="123111" y="246221"/>
                  </a:lnTo>
                  <a:cubicBezTo>
                    <a:pt x="55118" y="246221"/>
                    <a:pt x="0" y="191103"/>
                    <a:pt x="0" y="123111"/>
                  </a:cubicBezTo>
                  <a:lnTo>
                    <a:pt x="0" y="123111"/>
                  </a:lnTo>
                  <a:cubicBezTo>
                    <a:pt x="0" y="55118"/>
                    <a:pt x="55118" y="0"/>
                    <a:pt x="123111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55751" cy="284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8733" y="3610812"/>
            <a:ext cx="7166801" cy="5874165"/>
            <a:chOff x="0" y="0"/>
            <a:chExt cx="1887553" cy="1547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7553" cy="1547105"/>
            </a:xfrm>
            <a:custGeom>
              <a:avLst/>
              <a:gdLst/>
              <a:ahLst/>
              <a:cxnLst/>
              <a:rect l="l" t="t" r="r" b="b"/>
              <a:pathLst>
                <a:path w="1887553" h="1547105">
                  <a:moveTo>
                    <a:pt x="37809" y="0"/>
                  </a:moveTo>
                  <a:lnTo>
                    <a:pt x="1849744" y="0"/>
                  </a:lnTo>
                  <a:cubicBezTo>
                    <a:pt x="1859771" y="0"/>
                    <a:pt x="1869388" y="3983"/>
                    <a:pt x="1876479" y="11074"/>
                  </a:cubicBezTo>
                  <a:cubicBezTo>
                    <a:pt x="1883569" y="18164"/>
                    <a:pt x="1887553" y="27781"/>
                    <a:pt x="1887553" y="37809"/>
                  </a:cubicBezTo>
                  <a:lnTo>
                    <a:pt x="1887553" y="1509297"/>
                  </a:lnTo>
                  <a:cubicBezTo>
                    <a:pt x="1887553" y="1519324"/>
                    <a:pt x="1883569" y="1528941"/>
                    <a:pt x="1876479" y="1536031"/>
                  </a:cubicBezTo>
                  <a:cubicBezTo>
                    <a:pt x="1869388" y="1543122"/>
                    <a:pt x="1859771" y="1547105"/>
                    <a:pt x="1849744" y="1547105"/>
                  </a:cubicBezTo>
                  <a:lnTo>
                    <a:pt x="37809" y="1547105"/>
                  </a:lnTo>
                  <a:cubicBezTo>
                    <a:pt x="27781" y="1547105"/>
                    <a:pt x="18164" y="1543122"/>
                    <a:pt x="11074" y="1536031"/>
                  </a:cubicBezTo>
                  <a:cubicBezTo>
                    <a:pt x="3983" y="1528941"/>
                    <a:pt x="0" y="1519324"/>
                    <a:pt x="0" y="1509297"/>
                  </a:cubicBezTo>
                  <a:lnTo>
                    <a:pt x="0" y="37809"/>
                  </a:lnTo>
                  <a:cubicBezTo>
                    <a:pt x="0" y="27781"/>
                    <a:pt x="3983" y="18164"/>
                    <a:pt x="11074" y="11074"/>
                  </a:cubicBezTo>
                  <a:cubicBezTo>
                    <a:pt x="18164" y="3983"/>
                    <a:pt x="27781" y="0"/>
                    <a:pt x="3780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87553" cy="1585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52829" y="2531305"/>
            <a:ext cx="5832197" cy="10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1"/>
              </a:lnSpc>
            </a:pPr>
            <a:r>
              <a:rPr lang="en-US" sz="9099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ANTES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562466" y="802023"/>
            <a:ext cx="7166801" cy="8682954"/>
            <a:chOff x="0" y="0"/>
            <a:chExt cx="1887553" cy="2286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87553" cy="2286869"/>
            </a:xfrm>
            <a:custGeom>
              <a:avLst/>
              <a:gdLst/>
              <a:ahLst/>
              <a:cxnLst/>
              <a:rect l="l" t="t" r="r" b="b"/>
              <a:pathLst>
                <a:path w="1887553" h="2286869">
                  <a:moveTo>
                    <a:pt x="37809" y="0"/>
                  </a:moveTo>
                  <a:lnTo>
                    <a:pt x="1849744" y="0"/>
                  </a:lnTo>
                  <a:cubicBezTo>
                    <a:pt x="1859771" y="0"/>
                    <a:pt x="1869388" y="3983"/>
                    <a:pt x="1876479" y="11074"/>
                  </a:cubicBezTo>
                  <a:cubicBezTo>
                    <a:pt x="1883569" y="18164"/>
                    <a:pt x="1887553" y="27781"/>
                    <a:pt x="1887553" y="37809"/>
                  </a:cubicBezTo>
                  <a:lnTo>
                    <a:pt x="1887553" y="2249060"/>
                  </a:lnTo>
                  <a:cubicBezTo>
                    <a:pt x="1887553" y="2259087"/>
                    <a:pt x="1883569" y="2268704"/>
                    <a:pt x="1876479" y="2275795"/>
                  </a:cubicBezTo>
                  <a:cubicBezTo>
                    <a:pt x="1869388" y="2282885"/>
                    <a:pt x="1859771" y="2286869"/>
                    <a:pt x="1849744" y="2286869"/>
                  </a:cubicBezTo>
                  <a:lnTo>
                    <a:pt x="37809" y="2286869"/>
                  </a:lnTo>
                  <a:cubicBezTo>
                    <a:pt x="27781" y="2286869"/>
                    <a:pt x="18164" y="2282885"/>
                    <a:pt x="11074" y="2275795"/>
                  </a:cubicBezTo>
                  <a:cubicBezTo>
                    <a:pt x="3983" y="2268704"/>
                    <a:pt x="0" y="2259087"/>
                    <a:pt x="0" y="2249060"/>
                  </a:cubicBezTo>
                  <a:lnTo>
                    <a:pt x="0" y="37809"/>
                  </a:lnTo>
                  <a:cubicBezTo>
                    <a:pt x="0" y="27781"/>
                    <a:pt x="3983" y="18164"/>
                    <a:pt x="11074" y="11074"/>
                  </a:cubicBezTo>
                  <a:cubicBezTo>
                    <a:pt x="18164" y="3983"/>
                    <a:pt x="27781" y="0"/>
                    <a:pt x="37809" y="0"/>
                  </a:cubicBezTo>
                  <a:close/>
                </a:path>
              </a:pathLst>
            </a:custGeom>
            <a:solidFill>
              <a:srgbClr val="F3E78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87553" cy="2324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769795" y="1266825"/>
            <a:ext cx="6752144" cy="10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2"/>
              </a:lnSpc>
            </a:pPr>
            <a:r>
              <a:rPr lang="en-US" sz="9100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PROPUESTA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52829" y="3979902"/>
            <a:ext cx="6378608" cy="652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Se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realizaban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pláticas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actividades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participación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eventos</a:t>
            </a: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Organizar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Día Mundial del Agua y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organizar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eventos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como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la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Aquaferia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Aquatianguis</a:t>
            </a: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Medición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consumos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solo para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asignación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actividades</a:t>
            </a: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Plan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anual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basado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actividades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anteriores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o bajo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solicitud</a:t>
            </a: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259003" lvl="1" algn="l">
              <a:lnSpc>
                <a:spcPts val="3359"/>
              </a:lnSpc>
            </a:pP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 </a:t>
            </a: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51458" y="2400300"/>
            <a:ext cx="6188815" cy="6946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Generación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2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programas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formativos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corrsponsabilidad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uso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del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agua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: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Escuelas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Edificios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(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Colonias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)</a:t>
            </a: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Análisis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consumos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para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medición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resultados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Elaboración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la idea conceptual para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Museo del Agua</a:t>
            </a: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Plan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Anual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Cronograma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e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trabajo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base a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objetivos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e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indicadores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para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seguimiento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colaboración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con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Educación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.</a:t>
            </a: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Participación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actividades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bajo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invitación</a:t>
            </a:r>
            <a:endParaRPr lang="en-US" sz="2399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Coordinación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áreas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para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fortalecimiento</a:t>
            </a:r>
            <a:r>
              <a:rPr lang="en-US" sz="2399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la </a:t>
            </a:r>
            <a:r>
              <a:rPr lang="en-US" sz="2399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información</a:t>
            </a:r>
            <a:endParaRPr lang="en-US" sz="2399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</p:spTree>
    <p:extLst>
      <p:ext uri="{BB962C8B-B14F-4D97-AF65-F5344CB8AC3E}">
        <p14:creationId xmlns:p14="http://schemas.microsoft.com/office/powerpoint/2010/main" val="833963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84251" y="1638300"/>
            <a:ext cx="15182849" cy="1451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9"/>
              </a:lnSpc>
            </a:pPr>
            <a:r>
              <a:rPr lang="en-US" sz="11608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CULTURA DEL AGUA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587A908-8008-85A8-3739-F9217C686267}"/>
              </a:ext>
            </a:extLst>
          </p:cNvPr>
          <p:cNvGrpSpPr/>
          <p:nvPr/>
        </p:nvGrpSpPr>
        <p:grpSpPr>
          <a:xfrm>
            <a:off x="533400" y="3363721"/>
            <a:ext cx="17176770" cy="5638799"/>
            <a:chOff x="1428750" y="3869995"/>
            <a:chExt cx="15430500" cy="4169105"/>
          </a:xfrm>
        </p:grpSpPr>
        <p:sp>
          <p:nvSpPr>
            <p:cNvPr id="2" name="Freeform 2"/>
            <p:cNvSpPr/>
            <p:nvPr/>
          </p:nvSpPr>
          <p:spPr>
            <a:xfrm>
              <a:off x="1428750" y="3871800"/>
              <a:ext cx="7315200" cy="1928553"/>
            </a:xfrm>
            <a:custGeom>
              <a:avLst/>
              <a:gdLst/>
              <a:ahLst/>
              <a:cxnLst/>
              <a:rect l="l" t="t" r="r" b="b"/>
              <a:pathLst>
                <a:path w="7315200" h="1928553">
                  <a:moveTo>
                    <a:pt x="0" y="0"/>
                  </a:moveTo>
                  <a:lnTo>
                    <a:pt x="7315200" y="0"/>
                  </a:lnTo>
                  <a:lnTo>
                    <a:pt x="7315200" y="1928553"/>
                  </a:lnTo>
                  <a:lnTo>
                    <a:pt x="0" y="192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>
              <a:off x="9544050" y="3869995"/>
              <a:ext cx="7315200" cy="1928553"/>
            </a:xfrm>
            <a:custGeom>
              <a:avLst/>
              <a:gdLst/>
              <a:ahLst/>
              <a:cxnLst/>
              <a:rect l="l" t="t" r="r" b="b"/>
              <a:pathLst>
                <a:path w="7315200" h="1928553">
                  <a:moveTo>
                    <a:pt x="0" y="0"/>
                  </a:moveTo>
                  <a:lnTo>
                    <a:pt x="7315200" y="0"/>
                  </a:lnTo>
                  <a:lnTo>
                    <a:pt x="7315200" y="1928552"/>
                  </a:lnTo>
                  <a:lnTo>
                    <a:pt x="0" y="1928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544050" y="6108681"/>
              <a:ext cx="7315200" cy="1928553"/>
            </a:xfrm>
            <a:custGeom>
              <a:avLst/>
              <a:gdLst/>
              <a:ahLst/>
              <a:cxnLst/>
              <a:rect l="l" t="t" r="r" b="b"/>
              <a:pathLst>
                <a:path w="7315200" h="1928553">
                  <a:moveTo>
                    <a:pt x="0" y="0"/>
                  </a:moveTo>
                  <a:lnTo>
                    <a:pt x="7315200" y="0"/>
                  </a:lnTo>
                  <a:lnTo>
                    <a:pt x="7315200" y="1928552"/>
                  </a:lnTo>
                  <a:lnTo>
                    <a:pt x="0" y="1928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428750" y="6110547"/>
              <a:ext cx="7315200" cy="1928553"/>
            </a:xfrm>
            <a:custGeom>
              <a:avLst/>
              <a:gdLst/>
              <a:ahLst/>
              <a:cxnLst/>
              <a:rect l="l" t="t" r="r" b="b"/>
              <a:pathLst>
                <a:path w="7315200" h="1928553">
                  <a:moveTo>
                    <a:pt x="0" y="0"/>
                  </a:moveTo>
                  <a:lnTo>
                    <a:pt x="7315200" y="0"/>
                  </a:lnTo>
                  <a:lnTo>
                    <a:pt x="7315200" y="1928553"/>
                  </a:lnTo>
                  <a:lnTo>
                    <a:pt x="0" y="192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3078983" y="4192799"/>
              <a:ext cx="4014731" cy="2555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12"/>
                </a:lnSpc>
              </a:pPr>
              <a:r>
                <a:rPr lang="en-US" sz="3200" b="1" spc="152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ESCUELA AZUL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220665" y="4180128"/>
              <a:ext cx="5961972" cy="2555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12"/>
                </a:lnSpc>
              </a:pPr>
              <a:r>
                <a:rPr lang="en-US" sz="3200" b="1" spc="152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MUSEO DEL AGUA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919318" y="6376566"/>
              <a:ext cx="4564659" cy="2555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12"/>
                </a:lnSpc>
              </a:pPr>
              <a:r>
                <a:rPr lang="en-US" sz="3200" b="1" spc="152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PLÁTICAS/ TALLERES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105364" y="6385083"/>
              <a:ext cx="5726708" cy="2555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12"/>
                </a:lnSpc>
              </a:pPr>
              <a:r>
                <a:rPr lang="en-US" sz="3200" b="1" spc="152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EDIFICIO AHORRADOR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05364" y="4578910"/>
              <a:ext cx="5961972" cy="910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  <a:spcBef>
                  <a:spcPct val="0"/>
                </a:spcBef>
              </a:pP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Programa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formativo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para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escuelas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públicas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y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privadas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,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coordinación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con la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comunidad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educativa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para control y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disminución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de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consumos</a:t>
              </a:r>
              <a:endParaRPr lang="en-US" sz="2400" spc="9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220664" y="4497348"/>
              <a:ext cx="5961972" cy="1139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  <a:spcBef>
                  <a:spcPct val="0"/>
                </a:spcBef>
              </a:pP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Idea conceptual del Museo del Agua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interactivo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para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formación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educativa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buen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uso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y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cuidado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del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agua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enfocado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al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municipio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de Irapuato,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basado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un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estudio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socio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hídrico</a:t>
              </a:r>
              <a:endParaRPr lang="en-US" sz="2400" spc="9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220664" y="6811210"/>
              <a:ext cx="5961972" cy="911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  <a:spcBef>
                  <a:spcPct val="0"/>
                </a:spcBef>
              </a:pP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Continuar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con la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participación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actividades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escolares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e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institucionales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para foment del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cuidado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del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agua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municipio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105364" y="6815419"/>
              <a:ext cx="5961972" cy="910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  <a:spcBef>
                  <a:spcPct val="0"/>
                </a:spcBef>
              </a:pP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Implementación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de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programa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formativo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para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edificios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comerciales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,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industriales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y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gubernamentales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buen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uso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y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cuidado</a:t>
              </a:r>
              <a:r>
                <a:rPr lang="en-US" sz="2400" spc="95" dirty="0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del </a:t>
              </a:r>
              <a:r>
                <a:rPr lang="en-US" sz="2400" spc="95" dirty="0" err="1">
                  <a:solidFill>
                    <a:srgbClr val="0220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agua</a:t>
              </a:r>
              <a:endParaRPr lang="en-US" sz="2400" spc="9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764826" y="3924300"/>
            <a:ext cx="8443845" cy="374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281" lvl="1" algn="ctr">
              <a:lnSpc>
                <a:spcPts val="4192"/>
              </a:lnSpc>
            </a:pP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Fortalecer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la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socialización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acciones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obras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JAPAMI, a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través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del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acercamiento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con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los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ciudadanos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para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dar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seguimiento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atención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a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necesidades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prioritarias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coordinación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con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áreas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internas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externas</a:t>
            </a:r>
            <a:r>
              <a:rPr lang="en-US" sz="3200" spc="167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200" spc="167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interés</a:t>
            </a:r>
            <a:endParaRPr lang="en-US" sz="3200" spc="167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29001" y="941823"/>
            <a:ext cx="10671650" cy="1401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9"/>
              </a:lnSpc>
            </a:pPr>
            <a:r>
              <a:rPr lang="en-US" sz="11608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SOCIALIZACIÓN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E6E881-860D-06DB-9250-10D46AA54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10713" r="-61"/>
          <a:stretch/>
        </p:blipFill>
        <p:spPr>
          <a:xfrm>
            <a:off x="1068696" y="3043697"/>
            <a:ext cx="7772400" cy="5839015"/>
          </a:xfrm>
          <a:prstGeom prst="hexagon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8733" y="3610812"/>
            <a:ext cx="7166801" cy="5874165"/>
            <a:chOff x="0" y="0"/>
            <a:chExt cx="1887553" cy="1547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7553" cy="1547105"/>
            </a:xfrm>
            <a:custGeom>
              <a:avLst/>
              <a:gdLst/>
              <a:ahLst/>
              <a:cxnLst/>
              <a:rect l="l" t="t" r="r" b="b"/>
              <a:pathLst>
                <a:path w="1887553" h="1547105">
                  <a:moveTo>
                    <a:pt x="37809" y="0"/>
                  </a:moveTo>
                  <a:lnTo>
                    <a:pt x="1849744" y="0"/>
                  </a:lnTo>
                  <a:cubicBezTo>
                    <a:pt x="1859771" y="0"/>
                    <a:pt x="1869388" y="3983"/>
                    <a:pt x="1876479" y="11074"/>
                  </a:cubicBezTo>
                  <a:cubicBezTo>
                    <a:pt x="1883569" y="18164"/>
                    <a:pt x="1887553" y="27781"/>
                    <a:pt x="1887553" y="37809"/>
                  </a:cubicBezTo>
                  <a:lnTo>
                    <a:pt x="1887553" y="1509297"/>
                  </a:lnTo>
                  <a:cubicBezTo>
                    <a:pt x="1887553" y="1519324"/>
                    <a:pt x="1883569" y="1528941"/>
                    <a:pt x="1876479" y="1536031"/>
                  </a:cubicBezTo>
                  <a:cubicBezTo>
                    <a:pt x="1869388" y="1543122"/>
                    <a:pt x="1859771" y="1547105"/>
                    <a:pt x="1849744" y="1547105"/>
                  </a:cubicBezTo>
                  <a:lnTo>
                    <a:pt x="37809" y="1547105"/>
                  </a:lnTo>
                  <a:cubicBezTo>
                    <a:pt x="27781" y="1547105"/>
                    <a:pt x="18164" y="1543122"/>
                    <a:pt x="11074" y="1536031"/>
                  </a:cubicBezTo>
                  <a:cubicBezTo>
                    <a:pt x="3983" y="1528941"/>
                    <a:pt x="0" y="1519324"/>
                    <a:pt x="0" y="1509297"/>
                  </a:cubicBezTo>
                  <a:lnTo>
                    <a:pt x="0" y="37809"/>
                  </a:lnTo>
                  <a:cubicBezTo>
                    <a:pt x="0" y="27781"/>
                    <a:pt x="3983" y="18164"/>
                    <a:pt x="11074" y="11074"/>
                  </a:cubicBezTo>
                  <a:cubicBezTo>
                    <a:pt x="18164" y="3983"/>
                    <a:pt x="27781" y="0"/>
                    <a:pt x="3780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87553" cy="1585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52829" y="2531305"/>
            <a:ext cx="5832197" cy="10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1"/>
              </a:lnSpc>
            </a:pPr>
            <a:r>
              <a:rPr lang="en-US" sz="9099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ANTES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562466" y="802023"/>
            <a:ext cx="7166801" cy="8682954"/>
            <a:chOff x="0" y="0"/>
            <a:chExt cx="1887553" cy="2286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87553" cy="2286869"/>
            </a:xfrm>
            <a:custGeom>
              <a:avLst/>
              <a:gdLst/>
              <a:ahLst/>
              <a:cxnLst/>
              <a:rect l="l" t="t" r="r" b="b"/>
              <a:pathLst>
                <a:path w="1887553" h="2286869">
                  <a:moveTo>
                    <a:pt x="37809" y="0"/>
                  </a:moveTo>
                  <a:lnTo>
                    <a:pt x="1849744" y="0"/>
                  </a:lnTo>
                  <a:cubicBezTo>
                    <a:pt x="1859771" y="0"/>
                    <a:pt x="1869388" y="3983"/>
                    <a:pt x="1876479" y="11074"/>
                  </a:cubicBezTo>
                  <a:cubicBezTo>
                    <a:pt x="1883569" y="18164"/>
                    <a:pt x="1887553" y="27781"/>
                    <a:pt x="1887553" y="37809"/>
                  </a:cubicBezTo>
                  <a:lnTo>
                    <a:pt x="1887553" y="2249060"/>
                  </a:lnTo>
                  <a:cubicBezTo>
                    <a:pt x="1887553" y="2259087"/>
                    <a:pt x="1883569" y="2268704"/>
                    <a:pt x="1876479" y="2275795"/>
                  </a:cubicBezTo>
                  <a:cubicBezTo>
                    <a:pt x="1869388" y="2282885"/>
                    <a:pt x="1859771" y="2286869"/>
                    <a:pt x="1849744" y="2286869"/>
                  </a:cubicBezTo>
                  <a:lnTo>
                    <a:pt x="37809" y="2286869"/>
                  </a:lnTo>
                  <a:cubicBezTo>
                    <a:pt x="27781" y="2286869"/>
                    <a:pt x="18164" y="2282885"/>
                    <a:pt x="11074" y="2275795"/>
                  </a:cubicBezTo>
                  <a:cubicBezTo>
                    <a:pt x="3983" y="2268704"/>
                    <a:pt x="0" y="2259087"/>
                    <a:pt x="0" y="2249060"/>
                  </a:cubicBezTo>
                  <a:lnTo>
                    <a:pt x="0" y="37809"/>
                  </a:lnTo>
                  <a:cubicBezTo>
                    <a:pt x="0" y="27781"/>
                    <a:pt x="3983" y="18164"/>
                    <a:pt x="11074" y="11074"/>
                  </a:cubicBezTo>
                  <a:cubicBezTo>
                    <a:pt x="18164" y="3983"/>
                    <a:pt x="27781" y="0"/>
                    <a:pt x="37809" y="0"/>
                  </a:cubicBezTo>
                  <a:close/>
                </a:path>
              </a:pathLst>
            </a:custGeom>
            <a:solidFill>
              <a:srgbClr val="F3E78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87553" cy="2324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769795" y="1266825"/>
            <a:ext cx="6752144" cy="10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2"/>
              </a:lnSpc>
            </a:pPr>
            <a:r>
              <a:rPr lang="en-US" sz="9100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PROPUESTA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6880" y="4484416"/>
            <a:ext cx="6378608" cy="4343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Área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nueva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creación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que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fortalece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consentimiento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las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obras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ejecutadas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por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organismo</a:t>
            </a: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Otorga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apoyo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la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atención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reportes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generados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colonias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comunidades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coordinación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con areas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internas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externas</a:t>
            </a: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51458" y="2324711"/>
            <a:ext cx="6188815" cy="6933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Fortalecimiento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del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área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para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generar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cronogramas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trabajo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coordinados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con las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áreas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involucradas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a fin de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establecer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una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socialización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efectiva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la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comunicación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información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con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ciudadano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.</a:t>
            </a: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Reuniones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seguimiento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para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análisis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situaciones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relevancia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mejoramiento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protocolos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obras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a cargo de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constructoras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tomando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cuenta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aspecto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social para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minimizar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afectaciones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.</a:t>
            </a:r>
          </a:p>
          <a:p>
            <a:pPr marL="518006" lvl="1" indent="-259003" algn="l">
              <a:lnSpc>
                <a:spcPts val="3359"/>
              </a:lnSpc>
              <a:buFont typeface="Arial"/>
              <a:buChar char="•"/>
            </a:pP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Generar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formatos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apoyo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que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pemitan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una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mayor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comunicación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con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usuario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con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mensajes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nutridos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de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fácil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0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entendimiento</a:t>
            </a:r>
            <a:r>
              <a:rPr lang="en-US" sz="20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2295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54796" y="3584842"/>
            <a:ext cx="6606519" cy="5288481"/>
            <a:chOff x="0" y="0"/>
            <a:chExt cx="1739988" cy="13928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989" cy="1392851"/>
            </a:xfrm>
            <a:custGeom>
              <a:avLst/>
              <a:gdLst/>
              <a:ahLst/>
              <a:cxnLst/>
              <a:rect l="l" t="t" r="r" b="b"/>
              <a:pathLst>
                <a:path w="1739989" h="1392851">
                  <a:moveTo>
                    <a:pt x="59765" y="0"/>
                  </a:moveTo>
                  <a:lnTo>
                    <a:pt x="1680224" y="0"/>
                  </a:lnTo>
                  <a:cubicBezTo>
                    <a:pt x="1696074" y="0"/>
                    <a:pt x="1711276" y="6297"/>
                    <a:pt x="1722484" y="17505"/>
                  </a:cubicBezTo>
                  <a:cubicBezTo>
                    <a:pt x="1733692" y="28713"/>
                    <a:pt x="1739989" y="43914"/>
                    <a:pt x="1739989" y="59765"/>
                  </a:cubicBezTo>
                  <a:lnTo>
                    <a:pt x="1739989" y="1333086"/>
                  </a:lnTo>
                  <a:cubicBezTo>
                    <a:pt x="1739989" y="1348937"/>
                    <a:pt x="1733692" y="1364138"/>
                    <a:pt x="1722484" y="1375346"/>
                  </a:cubicBezTo>
                  <a:cubicBezTo>
                    <a:pt x="1711276" y="1386555"/>
                    <a:pt x="1696074" y="1392851"/>
                    <a:pt x="1680224" y="1392851"/>
                  </a:cubicBezTo>
                  <a:lnTo>
                    <a:pt x="59765" y="1392851"/>
                  </a:lnTo>
                  <a:cubicBezTo>
                    <a:pt x="43914" y="1392851"/>
                    <a:pt x="28713" y="1386555"/>
                    <a:pt x="17505" y="1375346"/>
                  </a:cubicBezTo>
                  <a:cubicBezTo>
                    <a:pt x="6297" y="1364138"/>
                    <a:pt x="0" y="1348937"/>
                    <a:pt x="0" y="1333086"/>
                  </a:cubicBezTo>
                  <a:lnTo>
                    <a:pt x="0" y="59765"/>
                  </a:lnTo>
                  <a:cubicBezTo>
                    <a:pt x="0" y="43914"/>
                    <a:pt x="6297" y="28713"/>
                    <a:pt x="17505" y="17505"/>
                  </a:cubicBezTo>
                  <a:cubicBezTo>
                    <a:pt x="28713" y="6297"/>
                    <a:pt x="43914" y="0"/>
                    <a:pt x="59765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39988" cy="1430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83238" y="1744425"/>
            <a:ext cx="10976339" cy="1401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9"/>
              </a:lnSpc>
            </a:pPr>
            <a:r>
              <a:rPr lang="en-US" sz="11608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SOCIALIZACIÓN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8523" y="3771900"/>
            <a:ext cx="7439064" cy="10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3600" spc="24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REUNIONES DE COORDINACIÓN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85844" y="4914900"/>
            <a:ext cx="5544424" cy="319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Se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ejecutarán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reuniones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seguimiento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previas a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entregas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o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inauguraciones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obra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así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como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para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generar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cronogramas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trabajo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establecidos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826685" y="3584842"/>
            <a:ext cx="6606519" cy="5288481"/>
            <a:chOff x="0" y="0"/>
            <a:chExt cx="1739988" cy="13928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9989" cy="1392851"/>
            </a:xfrm>
            <a:custGeom>
              <a:avLst/>
              <a:gdLst/>
              <a:ahLst/>
              <a:cxnLst/>
              <a:rect l="l" t="t" r="r" b="b"/>
              <a:pathLst>
                <a:path w="1739989" h="1392851">
                  <a:moveTo>
                    <a:pt x="59765" y="0"/>
                  </a:moveTo>
                  <a:lnTo>
                    <a:pt x="1680224" y="0"/>
                  </a:lnTo>
                  <a:cubicBezTo>
                    <a:pt x="1696074" y="0"/>
                    <a:pt x="1711276" y="6297"/>
                    <a:pt x="1722484" y="17505"/>
                  </a:cubicBezTo>
                  <a:cubicBezTo>
                    <a:pt x="1733692" y="28713"/>
                    <a:pt x="1739989" y="43914"/>
                    <a:pt x="1739989" y="59765"/>
                  </a:cubicBezTo>
                  <a:lnTo>
                    <a:pt x="1739989" y="1333086"/>
                  </a:lnTo>
                  <a:cubicBezTo>
                    <a:pt x="1739989" y="1348937"/>
                    <a:pt x="1733692" y="1364138"/>
                    <a:pt x="1722484" y="1375346"/>
                  </a:cubicBezTo>
                  <a:cubicBezTo>
                    <a:pt x="1711276" y="1386555"/>
                    <a:pt x="1696074" y="1392851"/>
                    <a:pt x="1680224" y="1392851"/>
                  </a:cubicBezTo>
                  <a:lnTo>
                    <a:pt x="59765" y="1392851"/>
                  </a:lnTo>
                  <a:cubicBezTo>
                    <a:pt x="43914" y="1392851"/>
                    <a:pt x="28713" y="1386555"/>
                    <a:pt x="17505" y="1375346"/>
                  </a:cubicBezTo>
                  <a:cubicBezTo>
                    <a:pt x="6297" y="1364138"/>
                    <a:pt x="0" y="1348937"/>
                    <a:pt x="0" y="1333086"/>
                  </a:cubicBezTo>
                  <a:lnTo>
                    <a:pt x="0" y="59765"/>
                  </a:lnTo>
                  <a:cubicBezTo>
                    <a:pt x="0" y="43914"/>
                    <a:pt x="6297" y="28713"/>
                    <a:pt x="17505" y="17505"/>
                  </a:cubicBezTo>
                  <a:cubicBezTo>
                    <a:pt x="28713" y="6297"/>
                    <a:pt x="43914" y="0"/>
                    <a:pt x="59765" y="0"/>
                  </a:cubicBezTo>
                  <a:close/>
                </a:path>
              </a:pathLst>
            </a:custGeom>
            <a:solidFill>
              <a:srgbClr val="568AB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39988" cy="1430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410412" y="4002170"/>
            <a:ext cx="7439064" cy="516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3600" spc="24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FORMATOS DE APOYO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57732" y="5167977"/>
            <a:ext cx="5544424" cy="2657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Formalizar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formatos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seguimiento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para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atención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a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reportes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ciudadanos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volantes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informativos</a:t>
            </a:r>
            <a:r>
              <a:rPr lang="en-US" sz="3000" spc="16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000" spc="16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obra</a:t>
            </a:r>
            <a:endParaRPr lang="en-US" sz="3000" spc="168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3" name="Freeform 13"/>
          <p:cNvSpPr/>
          <p:nvPr/>
        </p:nvSpPr>
        <p:spPr>
          <a:xfrm rot="-10800000">
            <a:off x="-202604" y="-22693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959212" y="8475430"/>
            <a:ext cx="971055" cy="934870"/>
            <a:chOff x="0" y="0"/>
            <a:chExt cx="255751" cy="2462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5751" cy="246221"/>
            </a:xfrm>
            <a:custGeom>
              <a:avLst/>
              <a:gdLst/>
              <a:ahLst/>
              <a:cxnLst/>
              <a:rect l="l" t="t" r="r" b="b"/>
              <a:pathLst>
                <a:path w="255751" h="246221">
                  <a:moveTo>
                    <a:pt x="123111" y="0"/>
                  </a:moveTo>
                  <a:lnTo>
                    <a:pt x="132641" y="0"/>
                  </a:lnTo>
                  <a:cubicBezTo>
                    <a:pt x="200633" y="0"/>
                    <a:pt x="255751" y="55118"/>
                    <a:pt x="255751" y="123111"/>
                  </a:cubicBezTo>
                  <a:lnTo>
                    <a:pt x="255751" y="123111"/>
                  </a:lnTo>
                  <a:cubicBezTo>
                    <a:pt x="255751" y="155761"/>
                    <a:pt x="242781" y="187075"/>
                    <a:pt x="219693" y="210163"/>
                  </a:cubicBezTo>
                  <a:cubicBezTo>
                    <a:pt x="196605" y="233251"/>
                    <a:pt x="165292" y="246221"/>
                    <a:pt x="132641" y="246221"/>
                  </a:cubicBezTo>
                  <a:lnTo>
                    <a:pt x="123111" y="246221"/>
                  </a:lnTo>
                  <a:cubicBezTo>
                    <a:pt x="55118" y="246221"/>
                    <a:pt x="0" y="191103"/>
                    <a:pt x="0" y="123111"/>
                  </a:cubicBezTo>
                  <a:lnTo>
                    <a:pt x="0" y="123111"/>
                  </a:lnTo>
                  <a:cubicBezTo>
                    <a:pt x="0" y="55118"/>
                    <a:pt x="55118" y="0"/>
                    <a:pt x="123111" y="0"/>
                  </a:cubicBezTo>
                  <a:close/>
                </a:path>
              </a:pathLst>
            </a:custGeom>
            <a:solidFill>
              <a:srgbClr val="BFD1E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55751" cy="284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070059" y="-1671910"/>
            <a:ext cx="4378481" cy="437848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1E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1873" y="2404410"/>
            <a:ext cx="14482354" cy="611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66"/>
              </a:lnSpc>
            </a:pPr>
            <a:r>
              <a:rPr lang="en-US" sz="9972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LOS MEJORES PROYECTOS SE REALIZAN EN EQUIPO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565632"/>
            <a:ext cx="3016577" cy="2292598"/>
          </a:xfrm>
          <a:custGeom>
            <a:avLst/>
            <a:gdLst/>
            <a:ahLst/>
            <a:cxnLst/>
            <a:rect l="l" t="t" r="r" b="b"/>
            <a:pathLst>
              <a:path w="3016577" h="2292598">
                <a:moveTo>
                  <a:pt x="0" y="0"/>
                </a:moveTo>
                <a:lnTo>
                  <a:pt x="3016577" y="0"/>
                </a:lnTo>
                <a:lnTo>
                  <a:pt x="3016577" y="2292599"/>
                </a:lnTo>
                <a:lnTo>
                  <a:pt x="0" y="2292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612225" y="7727752"/>
            <a:ext cx="4378481" cy="437848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E78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801466" y="6305139"/>
            <a:ext cx="971055" cy="934870"/>
            <a:chOff x="0" y="0"/>
            <a:chExt cx="255751" cy="2462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751" cy="246221"/>
            </a:xfrm>
            <a:custGeom>
              <a:avLst/>
              <a:gdLst/>
              <a:ahLst/>
              <a:cxnLst/>
              <a:rect l="l" t="t" r="r" b="b"/>
              <a:pathLst>
                <a:path w="255751" h="246221">
                  <a:moveTo>
                    <a:pt x="123111" y="0"/>
                  </a:moveTo>
                  <a:lnTo>
                    <a:pt x="132641" y="0"/>
                  </a:lnTo>
                  <a:cubicBezTo>
                    <a:pt x="200633" y="0"/>
                    <a:pt x="255751" y="55118"/>
                    <a:pt x="255751" y="123111"/>
                  </a:cubicBezTo>
                  <a:lnTo>
                    <a:pt x="255751" y="123111"/>
                  </a:lnTo>
                  <a:cubicBezTo>
                    <a:pt x="255751" y="155761"/>
                    <a:pt x="242781" y="187075"/>
                    <a:pt x="219693" y="210163"/>
                  </a:cubicBezTo>
                  <a:cubicBezTo>
                    <a:pt x="196605" y="233251"/>
                    <a:pt x="165292" y="246221"/>
                    <a:pt x="132641" y="246221"/>
                  </a:cubicBezTo>
                  <a:lnTo>
                    <a:pt x="123111" y="246221"/>
                  </a:lnTo>
                  <a:cubicBezTo>
                    <a:pt x="55118" y="246221"/>
                    <a:pt x="0" y="191103"/>
                    <a:pt x="0" y="123111"/>
                  </a:cubicBezTo>
                  <a:lnTo>
                    <a:pt x="0" y="123111"/>
                  </a:lnTo>
                  <a:cubicBezTo>
                    <a:pt x="0" y="55118"/>
                    <a:pt x="55118" y="0"/>
                    <a:pt x="123111" y="0"/>
                  </a:cubicBezTo>
                  <a:close/>
                </a:path>
              </a:pathLst>
            </a:custGeom>
            <a:solidFill>
              <a:srgbClr val="BFD1E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5751" cy="284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30356" y="1832223"/>
            <a:ext cx="14427288" cy="4427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42"/>
              </a:lnSpc>
            </a:pPr>
            <a:r>
              <a:rPr lang="en-US" sz="13500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¡MUCHAS GRACIAS!</a:t>
            </a:r>
          </a:p>
        </p:txBody>
      </p:sp>
      <p:sp>
        <p:nvSpPr>
          <p:cNvPr id="4" name="Freeform 4"/>
          <p:cNvSpPr/>
          <p:nvPr/>
        </p:nvSpPr>
        <p:spPr>
          <a:xfrm>
            <a:off x="5486400" y="6767799"/>
            <a:ext cx="7315200" cy="824623"/>
          </a:xfrm>
          <a:custGeom>
            <a:avLst/>
            <a:gdLst/>
            <a:ahLst/>
            <a:cxnLst/>
            <a:rect l="l" t="t" r="r" b="b"/>
            <a:pathLst>
              <a:path w="7315200" h="824623">
                <a:moveTo>
                  <a:pt x="0" y="0"/>
                </a:moveTo>
                <a:lnTo>
                  <a:pt x="7315200" y="0"/>
                </a:lnTo>
                <a:lnTo>
                  <a:pt x="7315200" y="824623"/>
                </a:lnTo>
                <a:lnTo>
                  <a:pt x="0" y="824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534387" y="6914441"/>
            <a:ext cx="321922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2"/>
              </a:lnSpc>
            </a:pPr>
            <a:r>
              <a:rPr lang="en-US" sz="3547" spc="365" dirty="0">
                <a:solidFill>
                  <a:srgbClr val="022033"/>
                </a:solidFill>
                <a:latin typeface="Be Vietnam"/>
                <a:ea typeface="Be Vietnam"/>
                <a:cs typeface="Be Vietnam"/>
                <a:sym typeface="Be Vietnam"/>
              </a:rPr>
              <a:t>JAPAMI</a:t>
            </a:r>
          </a:p>
        </p:txBody>
      </p:sp>
      <p:sp>
        <p:nvSpPr>
          <p:cNvPr id="7" name="Freeform 7"/>
          <p:cNvSpPr/>
          <p:nvPr/>
        </p:nvSpPr>
        <p:spPr>
          <a:xfrm rot="-10800000">
            <a:off x="-354670" y="-390474"/>
            <a:ext cx="4009030" cy="4009030"/>
          </a:xfrm>
          <a:custGeom>
            <a:avLst/>
            <a:gdLst/>
            <a:ahLst/>
            <a:cxnLst/>
            <a:rect l="l" t="t" r="r" b="b"/>
            <a:pathLst>
              <a:path w="4009030" h="4009030">
                <a:moveTo>
                  <a:pt x="0" y="0"/>
                </a:moveTo>
                <a:lnTo>
                  <a:pt x="4009029" y="0"/>
                </a:lnTo>
                <a:lnTo>
                  <a:pt x="4009029" y="4009030"/>
                </a:lnTo>
                <a:lnTo>
                  <a:pt x="0" y="4009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5386589" y="7759322"/>
            <a:ext cx="971055" cy="934870"/>
            <a:chOff x="0" y="0"/>
            <a:chExt cx="255751" cy="2462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5751" cy="246221"/>
            </a:xfrm>
            <a:custGeom>
              <a:avLst/>
              <a:gdLst/>
              <a:ahLst/>
              <a:cxnLst/>
              <a:rect l="l" t="t" r="r" b="b"/>
              <a:pathLst>
                <a:path w="255751" h="246221">
                  <a:moveTo>
                    <a:pt x="123111" y="0"/>
                  </a:moveTo>
                  <a:lnTo>
                    <a:pt x="132641" y="0"/>
                  </a:lnTo>
                  <a:cubicBezTo>
                    <a:pt x="200633" y="0"/>
                    <a:pt x="255751" y="55118"/>
                    <a:pt x="255751" y="123111"/>
                  </a:cubicBezTo>
                  <a:lnTo>
                    <a:pt x="255751" y="123111"/>
                  </a:lnTo>
                  <a:cubicBezTo>
                    <a:pt x="255751" y="155761"/>
                    <a:pt x="242781" y="187075"/>
                    <a:pt x="219693" y="210163"/>
                  </a:cubicBezTo>
                  <a:cubicBezTo>
                    <a:pt x="196605" y="233251"/>
                    <a:pt x="165292" y="246221"/>
                    <a:pt x="132641" y="246221"/>
                  </a:cubicBezTo>
                  <a:lnTo>
                    <a:pt x="123111" y="246221"/>
                  </a:lnTo>
                  <a:cubicBezTo>
                    <a:pt x="55118" y="246221"/>
                    <a:pt x="0" y="191103"/>
                    <a:pt x="0" y="123111"/>
                  </a:cubicBezTo>
                  <a:lnTo>
                    <a:pt x="0" y="123111"/>
                  </a:lnTo>
                  <a:cubicBezTo>
                    <a:pt x="0" y="55118"/>
                    <a:pt x="55118" y="0"/>
                    <a:pt x="123111" y="0"/>
                  </a:cubicBezTo>
                  <a:close/>
                </a:path>
              </a:pathLst>
            </a:custGeom>
            <a:solidFill>
              <a:srgbClr val="568AB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5751" cy="284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0800000">
            <a:off x="187905" y="5982697"/>
            <a:ext cx="3688357" cy="4114800"/>
          </a:xfrm>
          <a:custGeom>
            <a:avLst/>
            <a:gdLst/>
            <a:ahLst/>
            <a:cxnLst/>
            <a:rect l="l" t="t" r="r" b="b"/>
            <a:pathLst>
              <a:path w="3688357" h="4114800">
                <a:moveTo>
                  <a:pt x="0" y="0"/>
                </a:moveTo>
                <a:lnTo>
                  <a:pt x="3688357" y="0"/>
                </a:lnTo>
                <a:lnTo>
                  <a:pt x="3688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6400" y="3247530"/>
            <a:ext cx="7315200" cy="824623"/>
          </a:xfrm>
          <a:custGeom>
            <a:avLst/>
            <a:gdLst/>
            <a:ahLst/>
            <a:cxnLst/>
            <a:rect l="l" t="t" r="r" b="b"/>
            <a:pathLst>
              <a:path w="7315200" h="824623">
                <a:moveTo>
                  <a:pt x="0" y="0"/>
                </a:moveTo>
                <a:lnTo>
                  <a:pt x="7315200" y="0"/>
                </a:lnTo>
                <a:lnTo>
                  <a:pt x="7315200" y="824623"/>
                </a:lnTo>
                <a:lnTo>
                  <a:pt x="0" y="824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86400" y="4459579"/>
            <a:ext cx="7315200" cy="824623"/>
          </a:xfrm>
          <a:custGeom>
            <a:avLst/>
            <a:gdLst/>
            <a:ahLst/>
            <a:cxnLst/>
            <a:rect l="l" t="t" r="r" b="b"/>
            <a:pathLst>
              <a:path w="7315200" h="824623">
                <a:moveTo>
                  <a:pt x="0" y="0"/>
                </a:moveTo>
                <a:lnTo>
                  <a:pt x="7315200" y="0"/>
                </a:lnTo>
                <a:lnTo>
                  <a:pt x="7315200" y="824622"/>
                </a:lnTo>
                <a:lnTo>
                  <a:pt x="0" y="824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86400" y="5674726"/>
            <a:ext cx="7315200" cy="824623"/>
          </a:xfrm>
          <a:custGeom>
            <a:avLst/>
            <a:gdLst/>
            <a:ahLst/>
            <a:cxnLst/>
            <a:rect l="l" t="t" r="r" b="b"/>
            <a:pathLst>
              <a:path w="7315200" h="824623">
                <a:moveTo>
                  <a:pt x="0" y="0"/>
                </a:moveTo>
                <a:lnTo>
                  <a:pt x="7315200" y="0"/>
                </a:lnTo>
                <a:lnTo>
                  <a:pt x="7315200" y="824623"/>
                </a:lnTo>
                <a:lnTo>
                  <a:pt x="0" y="8246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86400" y="6889874"/>
            <a:ext cx="7315200" cy="824623"/>
          </a:xfrm>
          <a:custGeom>
            <a:avLst/>
            <a:gdLst/>
            <a:ahLst/>
            <a:cxnLst/>
            <a:rect l="l" t="t" r="r" b="b"/>
            <a:pathLst>
              <a:path w="7315200" h="824623">
                <a:moveTo>
                  <a:pt x="0" y="0"/>
                </a:moveTo>
                <a:lnTo>
                  <a:pt x="7315200" y="0"/>
                </a:lnTo>
                <a:lnTo>
                  <a:pt x="7315200" y="824622"/>
                </a:lnTo>
                <a:lnTo>
                  <a:pt x="0" y="824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34706" y="5284201"/>
            <a:ext cx="4372659" cy="4878220"/>
          </a:xfrm>
          <a:custGeom>
            <a:avLst/>
            <a:gdLst/>
            <a:ahLst/>
            <a:cxnLst/>
            <a:rect l="l" t="t" r="r" b="b"/>
            <a:pathLst>
              <a:path w="4372659" h="4878220">
                <a:moveTo>
                  <a:pt x="0" y="0"/>
                </a:moveTo>
                <a:lnTo>
                  <a:pt x="4372659" y="0"/>
                </a:lnTo>
                <a:lnTo>
                  <a:pt x="4372659" y="4878220"/>
                </a:lnTo>
                <a:lnTo>
                  <a:pt x="0" y="4878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11560" y="1285875"/>
            <a:ext cx="14864881" cy="1221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1"/>
              </a:lnSpc>
            </a:pPr>
            <a:r>
              <a:rPr lang="en-US" sz="9708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ACTIVIDADES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65310" y="3510051"/>
            <a:ext cx="5757379" cy="35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2"/>
              </a:lnSpc>
            </a:pPr>
            <a:r>
              <a:rPr lang="en-US" sz="2730" spc="152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COMUNICACION EXTERNA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56602" y="5931901"/>
            <a:ext cx="4374795" cy="35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2"/>
              </a:lnSpc>
            </a:pPr>
            <a:r>
              <a:rPr lang="en-US" sz="2730" spc="152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CULTURA DEL AGUA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04997" y="7156574"/>
            <a:ext cx="3478005" cy="35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2"/>
              </a:lnSpc>
            </a:pPr>
            <a:r>
              <a:rPr lang="en-US" sz="2730" spc="152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SOCIALIZACIÓN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65310" y="4729905"/>
            <a:ext cx="5757379" cy="35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2"/>
              </a:lnSpc>
            </a:pPr>
            <a:r>
              <a:rPr lang="en-US" sz="2730" spc="152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COMUNICACION INTERNA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B500E8A-2C69-647F-4D58-B9E6F052D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-1" r="18785" b="5"/>
          <a:stretch/>
        </p:blipFill>
        <p:spPr>
          <a:xfrm>
            <a:off x="1028700" y="3226194"/>
            <a:ext cx="7008902" cy="5898243"/>
          </a:xfrm>
          <a:prstGeom prst="chord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393738" y="3042744"/>
            <a:ext cx="9041483" cy="388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6"/>
              </a:lnSpc>
              <a:spcBef>
                <a:spcPct val="0"/>
              </a:spcBef>
            </a:pP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Fortalecer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la </a:t>
            </a: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comunicación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entre las </a:t>
            </a: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áreas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del </a:t>
            </a: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organismo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a fin de que la </a:t>
            </a: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información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llegue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a </a:t>
            </a: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todos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los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colaboradores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para que </a:t>
            </a: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estén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enterados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las </a:t>
            </a: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acciones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que </a:t>
            </a:r>
            <a:r>
              <a:rPr lang="en-US" sz="3661" spc="20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realiza</a:t>
            </a:r>
            <a:r>
              <a:rPr lang="en-US" sz="3661" spc="20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JAPAMI.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0340" y="1285875"/>
            <a:ext cx="14864881" cy="1234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3"/>
              </a:lnSpc>
            </a:pPr>
            <a:r>
              <a:rPr lang="en-US" sz="9808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COMUNICACIÓN INTERNA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98759" y="604794"/>
            <a:ext cx="4378481" cy="437848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288245" y="5780212"/>
            <a:ext cx="971055" cy="934870"/>
            <a:chOff x="0" y="0"/>
            <a:chExt cx="255751" cy="2462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5751" cy="246221"/>
            </a:xfrm>
            <a:custGeom>
              <a:avLst/>
              <a:gdLst/>
              <a:ahLst/>
              <a:cxnLst/>
              <a:rect l="l" t="t" r="r" b="b"/>
              <a:pathLst>
                <a:path w="255751" h="246221">
                  <a:moveTo>
                    <a:pt x="123111" y="0"/>
                  </a:moveTo>
                  <a:lnTo>
                    <a:pt x="132641" y="0"/>
                  </a:lnTo>
                  <a:cubicBezTo>
                    <a:pt x="200633" y="0"/>
                    <a:pt x="255751" y="55118"/>
                    <a:pt x="255751" y="123111"/>
                  </a:cubicBezTo>
                  <a:lnTo>
                    <a:pt x="255751" y="123111"/>
                  </a:lnTo>
                  <a:cubicBezTo>
                    <a:pt x="255751" y="155761"/>
                    <a:pt x="242781" y="187075"/>
                    <a:pt x="219693" y="210163"/>
                  </a:cubicBezTo>
                  <a:cubicBezTo>
                    <a:pt x="196605" y="233251"/>
                    <a:pt x="165292" y="246221"/>
                    <a:pt x="132641" y="246221"/>
                  </a:cubicBezTo>
                  <a:lnTo>
                    <a:pt x="123111" y="246221"/>
                  </a:lnTo>
                  <a:cubicBezTo>
                    <a:pt x="55118" y="246221"/>
                    <a:pt x="0" y="191103"/>
                    <a:pt x="0" y="123111"/>
                  </a:cubicBezTo>
                  <a:lnTo>
                    <a:pt x="0" y="123111"/>
                  </a:lnTo>
                  <a:cubicBezTo>
                    <a:pt x="0" y="55118"/>
                    <a:pt x="55118" y="0"/>
                    <a:pt x="123111" y="0"/>
                  </a:cubicBezTo>
                  <a:close/>
                </a:path>
              </a:pathLst>
            </a:custGeom>
            <a:solidFill>
              <a:srgbClr val="568AB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55751" cy="284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8733" y="3610812"/>
            <a:ext cx="7166801" cy="5874165"/>
            <a:chOff x="0" y="0"/>
            <a:chExt cx="1887553" cy="1547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7553" cy="1547105"/>
            </a:xfrm>
            <a:custGeom>
              <a:avLst/>
              <a:gdLst/>
              <a:ahLst/>
              <a:cxnLst/>
              <a:rect l="l" t="t" r="r" b="b"/>
              <a:pathLst>
                <a:path w="1887553" h="1547105">
                  <a:moveTo>
                    <a:pt x="37809" y="0"/>
                  </a:moveTo>
                  <a:lnTo>
                    <a:pt x="1849744" y="0"/>
                  </a:lnTo>
                  <a:cubicBezTo>
                    <a:pt x="1859771" y="0"/>
                    <a:pt x="1869388" y="3983"/>
                    <a:pt x="1876479" y="11074"/>
                  </a:cubicBezTo>
                  <a:cubicBezTo>
                    <a:pt x="1883569" y="18164"/>
                    <a:pt x="1887553" y="27781"/>
                    <a:pt x="1887553" y="37809"/>
                  </a:cubicBezTo>
                  <a:lnTo>
                    <a:pt x="1887553" y="1509297"/>
                  </a:lnTo>
                  <a:cubicBezTo>
                    <a:pt x="1887553" y="1519324"/>
                    <a:pt x="1883569" y="1528941"/>
                    <a:pt x="1876479" y="1536031"/>
                  </a:cubicBezTo>
                  <a:cubicBezTo>
                    <a:pt x="1869388" y="1543122"/>
                    <a:pt x="1859771" y="1547105"/>
                    <a:pt x="1849744" y="1547105"/>
                  </a:cubicBezTo>
                  <a:lnTo>
                    <a:pt x="37809" y="1547105"/>
                  </a:lnTo>
                  <a:cubicBezTo>
                    <a:pt x="27781" y="1547105"/>
                    <a:pt x="18164" y="1543122"/>
                    <a:pt x="11074" y="1536031"/>
                  </a:cubicBezTo>
                  <a:cubicBezTo>
                    <a:pt x="3983" y="1528941"/>
                    <a:pt x="0" y="1519324"/>
                    <a:pt x="0" y="1509297"/>
                  </a:cubicBezTo>
                  <a:lnTo>
                    <a:pt x="0" y="37809"/>
                  </a:lnTo>
                  <a:cubicBezTo>
                    <a:pt x="0" y="27781"/>
                    <a:pt x="3983" y="18164"/>
                    <a:pt x="11074" y="11074"/>
                  </a:cubicBezTo>
                  <a:cubicBezTo>
                    <a:pt x="18164" y="3983"/>
                    <a:pt x="27781" y="0"/>
                    <a:pt x="3780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87553" cy="1585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52829" y="2531305"/>
            <a:ext cx="5832197" cy="10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1"/>
              </a:lnSpc>
            </a:pPr>
            <a:r>
              <a:rPr lang="en-US" sz="9099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ANTES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562466" y="802023"/>
            <a:ext cx="7166801" cy="8682954"/>
            <a:chOff x="0" y="0"/>
            <a:chExt cx="1887553" cy="2286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87553" cy="2286869"/>
            </a:xfrm>
            <a:custGeom>
              <a:avLst/>
              <a:gdLst/>
              <a:ahLst/>
              <a:cxnLst/>
              <a:rect l="l" t="t" r="r" b="b"/>
              <a:pathLst>
                <a:path w="1887553" h="2286869">
                  <a:moveTo>
                    <a:pt x="37809" y="0"/>
                  </a:moveTo>
                  <a:lnTo>
                    <a:pt x="1849744" y="0"/>
                  </a:lnTo>
                  <a:cubicBezTo>
                    <a:pt x="1859771" y="0"/>
                    <a:pt x="1869388" y="3983"/>
                    <a:pt x="1876479" y="11074"/>
                  </a:cubicBezTo>
                  <a:cubicBezTo>
                    <a:pt x="1883569" y="18164"/>
                    <a:pt x="1887553" y="27781"/>
                    <a:pt x="1887553" y="37809"/>
                  </a:cubicBezTo>
                  <a:lnTo>
                    <a:pt x="1887553" y="2249060"/>
                  </a:lnTo>
                  <a:cubicBezTo>
                    <a:pt x="1887553" y="2259087"/>
                    <a:pt x="1883569" y="2268704"/>
                    <a:pt x="1876479" y="2275795"/>
                  </a:cubicBezTo>
                  <a:cubicBezTo>
                    <a:pt x="1869388" y="2282885"/>
                    <a:pt x="1859771" y="2286869"/>
                    <a:pt x="1849744" y="2286869"/>
                  </a:cubicBezTo>
                  <a:lnTo>
                    <a:pt x="37809" y="2286869"/>
                  </a:lnTo>
                  <a:cubicBezTo>
                    <a:pt x="27781" y="2286869"/>
                    <a:pt x="18164" y="2282885"/>
                    <a:pt x="11074" y="2275795"/>
                  </a:cubicBezTo>
                  <a:cubicBezTo>
                    <a:pt x="3983" y="2268704"/>
                    <a:pt x="0" y="2259087"/>
                    <a:pt x="0" y="2249060"/>
                  </a:cubicBezTo>
                  <a:lnTo>
                    <a:pt x="0" y="37809"/>
                  </a:lnTo>
                  <a:cubicBezTo>
                    <a:pt x="0" y="27781"/>
                    <a:pt x="3983" y="18164"/>
                    <a:pt x="11074" y="11074"/>
                  </a:cubicBezTo>
                  <a:cubicBezTo>
                    <a:pt x="18164" y="3983"/>
                    <a:pt x="27781" y="0"/>
                    <a:pt x="37809" y="0"/>
                  </a:cubicBezTo>
                  <a:close/>
                </a:path>
              </a:pathLst>
            </a:custGeom>
            <a:solidFill>
              <a:srgbClr val="F3E78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87553" cy="2324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769795" y="1266825"/>
            <a:ext cx="6752144" cy="10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2"/>
              </a:lnSpc>
            </a:pPr>
            <a:r>
              <a:rPr lang="en-US" sz="9100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PROPUESTA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79623" y="5017154"/>
            <a:ext cx="6378608" cy="3061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03" lvl="1" algn="ctr">
              <a:lnSpc>
                <a:spcPts val="3359"/>
              </a:lnSpc>
            </a:pP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Se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comparte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información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vía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correo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electrónico</a:t>
            </a:r>
            <a:endParaRPr lang="en-US" sz="36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259003" lvl="1" algn="ctr">
              <a:lnSpc>
                <a:spcPts val="3359"/>
              </a:lnSpc>
            </a:pPr>
            <a:endParaRPr lang="en-US" sz="36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259003" lvl="1" algn="ctr">
              <a:lnSpc>
                <a:spcPts val="3359"/>
              </a:lnSpc>
            </a:pP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Anteriormente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se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compartía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información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periódico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mural</a:t>
            </a:r>
          </a:p>
          <a:p>
            <a:pPr marL="259003" lvl="1" algn="ctr">
              <a:lnSpc>
                <a:spcPts val="3359"/>
              </a:lnSpc>
            </a:pPr>
            <a:endParaRPr lang="en-US" sz="36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51458" y="2850245"/>
            <a:ext cx="6188815" cy="5677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03" lvl="1" algn="ctr">
              <a:lnSpc>
                <a:spcPts val="3359"/>
              </a:lnSpc>
            </a:pP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Mejorar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la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comunicación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interna, a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través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la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segmentación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información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con la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implementación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diferentes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medios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comunicación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digital e impresa.</a:t>
            </a:r>
          </a:p>
          <a:p>
            <a:pPr marL="259003" lvl="1" algn="ctr">
              <a:lnSpc>
                <a:spcPts val="3359"/>
              </a:lnSpc>
            </a:pPr>
            <a:endParaRPr lang="en-US" sz="36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259003" lvl="1" algn="ctr">
              <a:lnSpc>
                <a:spcPts val="3359"/>
              </a:lnSpc>
            </a:pP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Generación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formatos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para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priorización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materiales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medición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tiempos</a:t>
            </a:r>
            <a:r>
              <a:rPr lang="en-US" sz="36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36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resultados</a:t>
            </a:r>
            <a:endParaRPr lang="en-US" sz="36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1711560" y="993880"/>
            <a:ext cx="14864881" cy="1251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7"/>
              </a:lnSpc>
            </a:pPr>
            <a:r>
              <a:rPr lang="en-US" sz="10008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COMUNICACION INTERNA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685800" y="3066467"/>
            <a:ext cx="6406008" cy="2580755"/>
            <a:chOff x="0" y="0"/>
            <a:chExt cx="1375781" cy="5580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781" cy="558084"/>
            </a:xfrm>
            <a:custGeom>
              <a:avLst/>
              <a:gdLst/>
              <a:ahLst/>
              <a:cxnLst/>
              <a:rect l="l" t="t" r="r" b="b"/>
              <a:pathLst>
                <a:path w="1375781" h="558084">
                  <a:moveTo>
                    <a:pt x="51873" y="0"/>
                  </a:moveTo>
                  <a:lnTo>
                    <a:pt x="1323908" y="0"/>
                  </a:lnTo>
                  <a:cubicBezTo>
                    <a:pt x="1337665" y="0"/>
                    <a:pt x="1350859" y="5465"/>
                    <a:pt x="1360587" y="15193"/>
                  </a:cubicBezTo>
                  <a:cubicBezTo>
                    <a:pt x="1370315" y="24921"/>
                    <a:pt x="1375781" y="38115"/>
                    <a:pt x="1375781" y="51873"/>
                  </a:cubicBezTo>
                  <a:lnTo>
                    <a:pt x="1375781" y="506211"/>
                  </a:lnTo>
                  <a:cubicBezTo>
                    <a:pt x="1375781" y="534860"/>
                    <a:pt x="1352556" y="558084"/>
                    <a:pt x="1323908" y="558084"/>
                  </a:cubicBezTo>
                  <a:lnTo>
                    <a:pt x="51873" y="558084"/>
                  </a:lnTo>
                  <a:cubicBezTo>
                    <a:pt x="38115" y="558084"/>
                    <a:pt x="24921" y="552619"/>
                    <a:pt x="15193" y="542891"/>
                  </a:cubicBezTo>
                  <a:cubicBezTo>
                    <a:pt x="5465" y="533163"/>
                    <a:pt x="0" y="519969"/>
                    <a:pt x="0" y="506211"/>
                  </a:cubicBezTo>
                  <a:lnTo>
                    <a:pt x="0" y="51873"/>
                  </a:lnTo>
                  <a:cubicBezTo>
                    <a:pt x="0" y="23224"/>
                    <a:pt x="23224" y="0"/>
                    <a:pt x="51873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75781" cy="596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065095" y="3066467"/>
            <a:ext cx="6406008" cy="2580755"/>
            <a:chOff x="0" y="0"/>
            <a:chExt cx="1375781" cy="5580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5781" cy="558084"/>
            </a:xfrm>
            <a:custGeom>
              <a:avLst/>
              <a:gdLst/>
              <a:ahLst/>
              <a:cxnLst/>
              <a:rect l="l" t="t" r="r" b="b"/>
              <a:pathLst>
                <a:path w="1375781" h="558084">
                  <a:moveTo>
                    <a:pt x="51873" y="0"/>
                  </a:moveTo>
                  <a:lnTo>
                    <a:pt x="1323908" y="0"/>
                  </a:lnTo>
                  <a:cubicBezTo>
                    <a:pt x="1337665" y="0"/>
                    <a:pt x="1350859" y="5465"/>
                    <a:pt x="1360587" y="15193"/>
                  </a:cubicBezTo>
                  <a:cubicBezTo>
                    <a:pt x="1370315" y="24921"/>
                    <a:pt x="1375781" y="38115"/>
                    <a:pt x="1375781" y="51873"/>
                  </a:cubicBezTo>
                  <a:lnTo>
                    <a:pt x="1375781" y="506211"/>
                  </a:lnTo>
                  <a:cubicBezTo>
                    <a:pt x="1375781" y="534860"/>
                    <a:pt x="1352556" y="558084"/>
                    <a:pt x="1323908" y="558084"/>
                  </a:cubicBezTo>
                  <a:lnTo>
                    <a:pt x="51873" y="558084"/>
                  </a:lnTo>
                  <a:cubicBezTo>
                    <a:pt x="38115" y="558084"/>
                    <a:pt x="24921" y="552619"/>
                    <a:pt x="15193" y="542891"/>
                  </a:cubicBezTo>
                  <a:cubicBezTo>
                    <a:pt x="5465" y="533163"/>
                    <a:pt x="0" y="519969"/>
                    <a:pt x="0" y="506211"/>
                  </a:cubicBezTo>
                  <a:lnTo>
                    <a:pt x="0" y="51873"/>
                  </a:lnTo>
                  <a:cubicBezTo>
                    <a:pt x="0" y="23224"/>
                    <a:pt x="23224" y="0"/>
                    <a:pt x="51873" y="0"/>
                  </a:cubicBezTo>
                  <a:close/>
                </a:path>
              </a:pathLst>
            </a:custGeom>
            <a:solidFill>
              <a:srgbClr val="BFD1E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75781" cy="596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5800" y="6806467"/>
            <a:ext cx="6406008" cy="2486653"/>
            <a:chOff x="0" y="0"/>
            <a:chExt cx="1375781" cy="5377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5781" cy="537735"/>
            </a:xfrm>
            <a:custGeom>
              <a:avLst/>
              <a:gdLst/>
              <a:ahLst/>
              <a:cxnLst/>
              <a:rect l="l" t="t" r="r" b="b"/>
              <a:pathLst>
                <a:path w="1375781" h="537735">
                  <a:moveTo>
                    <a:pt x="51873" y="0"/>
                  </a:moveTo>
                  <a:lnTo>
                    <a:pt x="1323908" y="0"/>
                  </a:lnTo>
                  <a:cubicBezTo>
                    <a:pt x="1337665" y="0"/>
                    <a:pt x="1350859" y="5465"/>
                    <a:pt x="1360587" y="15193"/>
                  </a:cubicBezTo>
                  <a:cubicBezTo>
                    <a:pt x="1370315" y="24921"/>
                    <a:pt x="1375781" y="38115"/>
                    <a:pt x="1375781" y="51873"/>
                  </a:cubicBezTo>
                  <a:lnTo>
                    <a:pt x="1375781" y="485862"/>
                  </a:lnTo>
                  <a:cubicBezTo>
                    <a:pt x="1375781" y="514511"/>
                    <a:pt x="1352556" y="537735"/>
                    <a:pt x="1323908" y="537735"/>
                  </a:cubicBezTo>
                  <a:lnTo>
                    <a:pt x="51873" y="537735"/>
                  </a:lnTo>
                  <a:cubicBezTo>
                    <a:pt x="23224" y="537735"/>
                    <a:pt x="0" y="514511"/>
                    <a:pt x="0" y="485862"/>
                  </a:cubicBezTo>
                  <a:lnTo>
                    <a:pt x="0" y="51873"/>
                  </a:lnTo>
                  <a:cubicBezTo>
                    <a:pt x="0" y="23224"/>
                    <a:pt x="23224" y="0"/>
                    <a:pt x="51873" y="0"/>
                  </a:cubicBezTo>
                  <a:close/>
                </a:path>
              </a:pathLst>
            </a:custGeom>
            <a:solidFill>
              <a:srgbClr val="568AB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75781" cy="575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065095" y="6806467"/>
            <a:ext cx="6406008" cy="2486653"/>
            <a:chOff x="0" y="0"/>
            <a:chExt cx="1375781" cy="5377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5781" cy="537735"/>
            </a:xfrm>
            <a:custGeom>
              <a:avLst/>
              <a:gdLst/>
              <a:ahLst/>
              <a:cxnLst/>
              <a:rect l="l" t="t" r="r" b="b"/>
              <a:pathLst>
                <a:path w="1375781" h="537735">
                  <a:moveTo>
                    <a:pt x="51873" y="0"/>
                  </a:moveTo>
                  <a:lnTo>
                    <a:pt x="1323908" y="0"/>
                  </a:lnTo>
                  <a:cubicBezTo>
                    <a:pt x="1337665" y="0"/>
                    <a:pt x="1350859" y="5465"/>
                    <a:pt x="1360587" y="15193"/>
                  </a:cubicBezTo>
                  <a:cubicBezTo>
                    <a:pt x="1370315" y="24921"/>
                    <a:pt x="1375781" y="38115"/>
                    <a:pt x="1375781" y="51873"/>
                  </a:cubicBezTo>
                  <a:lnTo>
                    <a:pt x="1375781" y="485862"/>
                  </a:lnTo>
                  <a:cubicBezTo>
                    <a:pt x="1375781" y="514511"/>
                    <a:pt x="1352556" y="537735"/>
                    <a:pt x="1323908" y="537735"/>
                  </a:cubicBezTo>
                  <a:lnTo>
                    <a:pt x="51873" y="537735"/>
                  </a:lnTo>
                  <a:cubicBezTo>
                    <a:pt x="23224" y="537735"/>
                    <a:pt x="0" y="514511"/>
                    <a:pt x="0" y="485862"/>
                  </a:cubicBezTo>
                  <a:lnTo>
                    <a:pt x="0" y="51873"/>
                  </a:lnTo>
                  <a:cubicBezTo>
                    <a:pt x="0" y="23224"/>
                    <a:pt x="23224" y="0"/>
                    <a:pt x="51873" y="0"/>
                  </a:cubicBezTo>
                  <a:close/>
                </a:path>
              </a:pathLst>
            </a:custGeom>
            <a:solidFill>
              <a:srgbClr val="F3E7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75781" cy="575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85800" y="2527455"/>
            <a:ext cx="5712843" cy="57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 spc="151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WHATSAPP DIFUSION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6861" y="3592453"/>
            <a:ext cx="4172363" cy="1553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Generar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difundir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contenidos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interés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para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colaborador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a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partir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las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necesidades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comunicación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del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área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RRHH y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otras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áreas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7231" y="7347486"/>
            <a:ext cx="4413351" cy="155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Reforzamiento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información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con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pósters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impresos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acciones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índole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partipativo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(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convocatorias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eventos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etc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181812" y="3842361"/>
            <a:ext cx="4749427" cy="104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Gaceta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informativa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diaria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mensual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de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actividades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realizadas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por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organismo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de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participación</a:t>
            </a:r>
            <a:endParaRPr lang="en-US" sz="2400" spc="78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390572" y="7529426"/>
            <a:ext cx="4660289" cy="1040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Información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institucional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para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recoratorios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actividades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participación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78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colaborativa</a:t>
            </a:r>
            <a:r>
              <a:rPr lang="en-US" sz="2400" spc="7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95008" y="6297546"/>
            <a:ext cx="5712843" cy="38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400" spc="128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TABLEROS INFORMATIVOS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411677" y="2584582"/>
            <a:ext cx="5712843" cy="57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 spc="151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GACETA INTERNA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306681" y="6354324"/>
            <a:ext cx="5922835" cy="377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spc="123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CORREO INSTITUCIONAL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D9046DCE-9668-7735-B3BE-09C90BA1E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96" y="2791173"/>
            <a:ext cx="2857500" cy="2857500"/>
          </a:xfrm>
          <a:prstGeom prst="teardrop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258FDC8-CA1F-BD16-F7D0-03C1EF1C4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269" y="2783035"/>
            <a:ext cx="2755390" cy="3098283"/>
          </a:xfrm>
          <a:prstGeom prst="teardrop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187E569-AC6E-61A6-5713-CCAE3FD48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20005" r="20005" b="11750"/>
          <a:stretch/>
        </p:blipFill>
        <p:spPr>
          <a:xfrm>
            <a:off x="5330582" y="6391808"/>
            <a:ext cx="2819400" cy="2819400"/>
          </a:xfrm>
          <a:prstGeom prst="teardrop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7A578EE0-FCE8-DAA4-54C8-11185EB3D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70" y="6220531"/>
            <a:ext cx="3411802" cy="3411802"/>
          </a:xfrm>
          <a:prstGeom prst="teardrop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9484" y="4602915"/>
            <a:ext cx="13789032" cy="4098942"/>
            <a:chOff x="0" y="0"/>
            <a:chExt cx="3631679" cy="10795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1679" cy="1079557"/>
            </a:xfrm>
            <a:custGeom>
              <a:avLst/>
              <a:gdLst/>
              <a:ahLst/>
              <a:cxnLst/>
              <a:rect l="l" t="t" r="r" b="b"/>
              <a:pathLst>
                <a:path w="3631679" h="1079557">
                  <a:moveTo>
                    <a:pt x="19651" y="0"/>
                  </a:moveTo>
                  <a:lnTo>
                    <a:pt x="3612028" y="0"/>
                  </a:lnTo>
                  <a:cubicBezTo>
                    <a:pt x="3617240" y="0"/>
                    <a:pt x="3622238" y="2070"/>
                    <a:pt x="3625924" y="5756"/>
                  </a:cubicBezTo>
                  <a:cubicBezTo>
                    <a:pt x="3629609" y="9441"/>
                    <a:pt x="3631679" y="14439"/>
                    <a:pt x="3631679" y="19651"/>
                  </a:cubicBezTo>
                  <a:lnTo>
                    <a:pt x="3631679" y="1059906"/>
                  </a:lnTo>
                  <a:cubicBezTo>
                    <a:pt x="3631679" y="1070759"/>
                    <a:pt x="3622881" y="1079557"/>
                    <a:pt x="3612028" y="1079557"/>
                  </a:cubicBezTo>
                  <a:lnTo>
                    <a:pt x="19651" y="1079557"/>
                  </a:lnTo>
                  <a:cubicBezTo>
                    <a:pt x="8798" y="1079557"/>
                    <a:pt x="0" y="1070759"/>
                    <a:pt x="0" y="1059906"/>
                  </a:cubicBezTo>
                  <a:lnTo>
                    <a:pt x="0" y="19651"/>
                  </a:lnTo>
                  <a:cubicBezTo>
                    <a:pt x="0" y="8798"/>
                    <a:pt x="8798" y="0"/>
                    <a:pt x="19651" y="0"/>
                  </a:cubicBezTo>
                  <a:close/>
                </a:path>
              </a:pathLst>
            </a:custGeom>
            <a:solidFill>
              <a:srgbClr val="BFD1E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31679" cy="1117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56869" y="1340835"/>
            <a:ext cx="7374262" cy="2773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79"/>
              </a:lnSpc>
            </a:pPr>
            <a:r>
              <a:rPr lang="en-US" sz="8800" spc="-963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COMUNICACIÓN EXTERNA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37287" y="5679866"/>
            <a:ext cx="10413426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Robustecer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la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comunicación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redes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sociales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a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través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contenidos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específicos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por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cada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medio y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generar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campañas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fijas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digitales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las que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participen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la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difusión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los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medios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3200" spc="145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comunicación</a:t>
            </a:r>
            <a:r>
              <a:rPr lang="en-US" sz="3200" spc="145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locales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764581" y="150980"/>
            <a:ext cx="4372659" cy="4878220"/>
          </a:xfrm>
          <a:custGeom>
            <a:avLst/>
            <a:gdLst/>
            <a:ahLst/>
            <a:cxnLst/>
            <a:rect l="l" t="t" r="r" b="b"/>
            <a:pathLst>
              <a:path w="4372659" h="4878220">
                <a:moveTo>
                  <a:pt x="0" y="0"/>
                </a:moveTo>
                <a:lnTo>
                  <a:pt x="4372659" y="0"/>
                </a:lnTo>
                <a:lnTo>
                  <a:pt x="4372659" y="4878220"/>
                </a:lnTo>
                <a:lnTo>
                  <a:pt x="0" y="4878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D7AC5D2-A4C7-9108-28E3-50C3AEC20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4" y="584351"/>
            <a:ext cx="4557847" cy="4488789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8733" y="3610812"/>
            <a:ext cx="7166801" cy="5874165"/>
            <a:chOff x="0" y="0"/>
            <a:chExt cx="1887553" cy="1547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7553" cy="1547105"/>
            </a:xfrm>
            <a:custGeom>
              <a:avLst/>
              <a:gdLst/>
              <a:ahLst/>
              <a:cxnLst/>
              <a:rect l="l" t="t" r="r" b="b"/>
              <a:pathLst>
                <a:path w="1887553" h="1547105">
                  <a:moveTo>
                    <a:pt x="37809" y="0"/>
                  </a:moveTo>
                  <a:lnTo>
                    <a:pt x="1849744" y="0"/>
                  </a:lnTo>
                  <a:cubicBezTo>
                    <a:pt x="1859771" y="0"/>
                    <a:pt x="1869388" y="3983"/>
                    <a:pt x="1876479" y="11074"/>
                  </a:cubicBezTo>
                  <a:cubicBezTo>
                    <a:pt x="1883569" y="18164"/>
                    <a:pt x="1887553" y="27781"/>
                    <a:pt x="1887553" y="37809"/>
                  </a:cubicBezTo>
                  <a:lnTo>
                    <a:pt x="1887553" y="1509297"/>
                  </a:lnTo>
                  <a:cubicBezTo>
                    <a:pt x="1887553" y="1519324"/>
                    <a:pt x="1883569" y="1528941"/>
                    <a:pt x="1876479" y="1536031"/>
                  </a:cubicBezTo>
                  <a:cubicBezTo>
                    <a:pt x="1869388" y="1543122"/>
                    <a:pt x="1859771" y="1547105"/>
                    <a:pt x="1849744" y="1547105"/>
                  </a:cubicBezTo>
                  <a:lnTo>
                    <a:pt x="37809" y="1547105"/>
                  </a:lnTo>
                  <a:cubicBezTo>
                    <a:pt x="27781" y="1547105"/>
                    <a:pt x="18164" y="1543122"/>
                    <a:pt x="11074" y="1536031"/>
                  </a:cubicBezTo>
                  <a:cubicBezTo>
                    <a:pt x="3983" y="1528941"/>
                    <a:pt x="0" y="1519324"/>
                    <a:pt x="0" y="1509297"/>
                  </a:cubicBezTo>
                  <a:lnTo>
                    <a:pt x="0" y="37809"/>
                  </a:lnTo>
                  <a:cubicBezTo>
                    <a:pt x="0" y="27781"/>
                    <a:pt x="3983" y="18164"/>
                    <a:pt x="11074" y="11074"/>
                  </a:cubicBezTo>
                  <a:cubicBezTo>
                    <a:pt x="18164" y="3983"/>
                    <a:pt x="27781" y="0"/>
                    <a:pt x="37809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87553" cy="1585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52829" y="2531305"/>
            <a:ext cx="5832197" cy="10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1"/>
              </a:lnSpc>
            </a:pPr>
            <a:r>
              <a:rPr lang="en-US" sz="9099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ANTES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562466" y="802023"/>
            <a:ext cx="7166801" cy="8682954"/>
            <a:chOff x="0" y="0"/>
            <a:chExt cx="1887553" cy="2286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87553" cy="2286869"/>
            </a:xfrm>
            <a:custGeom>
              <a:avLst/>
              <a:gdLst/>
              <a:ahLst/>
              <a:cxnLst/>
              <a:rect l="l" t="t" r="r" b="b"/>
              <a:pathLst>
                <a:path w="1887553" h="2286869">
                  <a:moveTo>
                    <a:pt x="37809" y="0"/>
                  </a:moveTo>
                  <a:lnTo>
                    <a:pt x="1849744" y="0"/>
                  </a:lnTo>
                  <a:cubicBezTo>
                    <a:pt x="1859771" y="0"/>
                    <a:pt x="1869388" y="3983"/>
                    <a:pt x="1876479" y="11074"/>
                  </a:cubicBezTo>
                  <a:cubicBezTo>
                    <a:pt x="1883569" y="18164"/>
                    <a:pt x="1887553" y="27781"/>
                    <a:pt x="1887553" y="37809"/>
                  </a:cubicBezTo>
                  <a:lnTo>
                    <a:pt x="1887553" y="2249060"/>
                  </a:lnTo>
                  <a:cubicBezTo>
                    <a:pt x="1887553" y="2259087"/>
                    <a:pt x="1883569" y="2268704"/>
                    <a:pt x="1876479" y="2275795"/>
                  </a:cubicBezTo>
                  <a:cubicBezTo>
                    <a:pt x="1869388" y="2282885"/>
                    <a:pt x="1859771" y="2286869"/>
                    <a:pt x="1849744" y="2286869"/>
                  </a:cubicBezTo>
                  <a:lnTo>
                    <a:pt x="37809" y="2286869"/>
                  </a:lnTo>
                  <a:cubicBezTo>
                    <a:pt x="27781" y="2286869"/>
                    <a:pt x="18164" y="2282885"/>
                    <a:pt x="11074" y="2275795"/>
                  </a:cubicBezTo>
                  <a:cubicBezTo>
                    <a:pt x="3983" y="2268704"/>
                    <a:pt x="0" y="2259087"/>
                    <a:pt x="0" y="2249060"/>
                  </a:cubicBezTo>
                  <a:lnTo>
                    <a:pt x="0" y="37809"/>
                  </a:lnTo>
                  <a:cubicBezTo>
                    <a:pt x="0" y="27781"/>
                    <a:pt x="3983" y="18164"/>
                    <a:pt x="11074" y="11074"/>
                  </a:cubicBezTo>
                  <a:cubicBezTo>
                    <a:pt x="18164" y="3983"/>
                    <a:pt x="27781" y="0"/>
                    <a:pt x="37809" y="0"/>
                  </a:cubicBezTo>
                  <a:close/>
                </a:path>
              </a:pathLst>
            </a:custGeom>
            <a:solidFill>
              <a:srgbClr val="F3E78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87553" cy="2324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769795" y="1266825"/>
            <a:ext cx="6752144" cy="10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2"/>
              </a:lnSpc>
            </a:pPr>
            <a:r>
              <a:rPr lang="en-US" sz="9100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PROPUESTA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79623" y="4702424"/>
            <a:ext cx="6378608" cy="390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03" lvl="1" algn="ctr">
              <a:lnSpc>
                <a:spcPts val="3359"/>
              </a:lnSpc>
            </a:pP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Generación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contenidos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generales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por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campaña</a:t>
            </a: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259003" lvl="1" algn="ctr">
              <a:lnSpc>
                <a:spcPts val="3359"/>
              </a:lnSpc>
            </a:pP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259003" lvl="1" algn="ctr">
              <a:lnSpc>
                <a:spcPts val="3359"/>
              </a:lnSpc>
            </a:pP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Contenidos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relajados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(memes),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boletines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video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notas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avisos</a:t>
            </a: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259003" lvl="1" algn="ctr">
              <a:lnSpc>
                <a:spcPts val="3359"/>
              </a:lnSpc>
            </a:pP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259003" lvl="1" algn="ctr">
              <a:lnSpc>
                <a:spcPts val="3359"/>
              </a:lnSpc>
            </a:pP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Contenidos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“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personaje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del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mes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” y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actividades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JAPAMI</a:t>
            </a:r>
          </a:p>
          <a:p>
            <a:pPr marL="259003" lvl="1" algn="ctr">
              <a:lnSpc>
                <a:spcPts val="3359"/>
              </a:lnSpc>
            </a:pP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51458" y="2567633"/>
            <a:ext cx="6188815" cy="6087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006" lvl="1" indent="-259003" algn="just">
              <a:lnSpc>
                <a:spcPts val="3359"/>
              </a:lnSpc>
              <a:buFont typeface="Arial"/>
              <a:buChar char="•"/>
            </a:pP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Parrilla de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contenidos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específicos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por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red social</a:t>
            </a:r>
          </a:p>
          <a:p>
            <a:pPr marL="518006" lvl="1" indent="-259003" algn="just">
              <a:lnSpc>
                <a:spcPts val="3359"/>
              </a:lnSpc>
              <a:buFont typeface="Arial"/>
              <a:buChar char="•"/>
            </a:pP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Línea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imagen para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generar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posicionamiento</a:t>
            </a: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518006" lvl="1" indent="-259003" algn="just">
              <a:lnSpc>
                <a:spcPts val="3359"/>
              </a:lnSpc>
              <a:buFont typeface="Arial"/>
              <a:buChar char="•"/>
            </a:pP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Análisis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métricas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pautas</a:t>
            </a: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518006" lvl="1" indent="-259003" algn="just">
              <a:lnSpc>
                <a:spcPts val="3359"/>
              </a:lnSpc>
              <a:buFont typeface="Arial"/>
              <a:buChar char="•"/>
            </a:pP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Campañas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anuales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(Pago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Anticipado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Estiaje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Lluvias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)</a:t>
            </a:r>
          </a:p>
          <a:p>
            <a:pPr marL="518006" lvl="1" indent="-259003" algn="just">
              <a:lnSpc>
                <a:spcPts val="3359"/>
              </a:lnSpc>
              <a:buFont typeface="Arial"/>
              <a:buChar char="•"/>
            </a:pP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Campaña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permanente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Cultura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del Agua con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llamadas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a la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acción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para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generar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conciencia</a:t>
            </a:r>
            <a:endParaRPr lang="en-US" sz="2800" spc="134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518006" lvl="1" indent="-259003" algn="just">
              <a:lnSpc>
                <a:spcPts val="3359"/>
              </a:lnSpc>
              <a:buFont typeface="Arial"/>
              <a:buChar char="•"/>
            </a:pP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Contenidos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empáticos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para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generar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cooperación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(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acciones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del </a:t>
            </a:r>
            <a:r>
              <a:rPr lang="en-US" sz="2800" spc="134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organismo</a:t>
            </a:r>
            <a:r>
              <a:rPr lang="en-US" sz="2800" spc="134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788470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5827" y="3408509"/>
            <a:ext cx="3873118" cy="4381702"/>
            <a:chOff x="0" y="0"/>
            <a:chExt cx="1020080" cy="1154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0080" cy="1154028"/>
            </a:xfrm>
            <a:custGeom>
              <a:avLst/>
              <a:gdLst/>
              <a:ahLst/>
              <a:cxnLst/>
              <a:rect l="l" t="t" r="r" b="b"/>
              <a:pathLst>
                <a:path w="1020080" h="1154028">
                  <a:moveTo>
                    <a:pt x="101943" y="0"/>
                  </a:moveTo>
                  <a:lnTo>
                    <a:pt x="918137" y="0"/>
                  </a:lnTo>
                  <a:cubicBezTo>
                    <a:pt x="974439" y="0"/>
                    <a:pt x="1020080" y="45642"/>
                    <a:pt x="1020080" y="101943"/>
                  </a:cubicBezTo>
                  <a:lnTo>
                    <a:pt x="1020080" y="1052085"/>
                  </a:lnTo>
                  <a:cubicBezTo>
                    <a:pt x="1020080" y="1079122"/>
                    <a:pt x="1009340" y="1105052"/>
                    <a:pt x="990222" y="1124170"/>
                  </a:cubicBezTo>
                  <a:cubicBezTo>
                    <a:pt x="971104" y="1143288"/>
                    <a:pt x="945174" y="1154028"/>
                    <a:pt x="918137" y="1154028"/>
                  </a:cubicBezTo>
                  <a:lnTo>
                    <a:pt x="101943" y="1154028"/>
                  </a:lnTo>
                  <a:cubicBezTo>
                    <a:pt x="74906" y="1154028"/>
                    <a:pt x="48977" y="1143288"/>
                    <a:pt x="29858" y="1124170"/>
                  </a:cubicBezTo>
                  <a:cubicBezTo>
                    <a:pt x="10740" y="1105052"/>
                    <a:pt x="0" y="1079122"/>
                    <a:pt x="0" y="1052085"/>
                  </a:cubicBezTo>
                  <a:lnTo>
                    <a:pt x="0" y="101943"/>
                  </a:lnTo>
                  <a:cubicBezTo>
                    <a:pt x="0" y="74906"/>
                    <a:pt x="10740" y="48977"/>
                    <a:pt x="29858" y="29858"/>
                  </a:cubicBezTo>
                  <a:cubicBezTo>
                    <a:pt x="48977" y="10740"/>
                    <a:pt x="74906" y="0"/>
                    <a:pt x="101943" y="0"/>
                  </a:cubicBezTo>
                  <a:close/>
                </a:path>
              </a:pathLst>
            </a:custGeom>
            <a:solidFill>
              <a:srgbClr val="BFD1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20080" cy="11921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137193" y="4509047"/>
            <a:ext cx="3370385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Red social de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posicionamiento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gráfico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videos y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fotografías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.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Abona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al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posicionamiento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la imagen del organism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ciudadanos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entre 35-45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años</a:t>
            </a:r>
            <a:endParaRPr lang="en-US" sz="2400" spc="106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609600" y="2095500"/>
            <a:ext cx="3873118" cy="4381702"/>
            <a:chOff x="0" y="0"/>
            <a:chExt cx="1020080" cy="11540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0080" cy="1154028"/>
            </a:xfrm>
            <a:custGeom>
              <a:avLst/>
              <a:gdLst/>
              <a:ahLst/>
              <a:cxnLst/>
              <a:rect l="l" t="t" r="r" b="b"/>
              <a:pathLst>
                <a:path w="1020080" h="1154028">
                  <a:moveTo>
                    <a:pt x="101943" y="0"/>
                  </a:moveTo>
                  <a:lnTo>
                    <a:pt x="918137" y="0"/>
                  </a:lnTo>
                  <a:cubicBezTo>
                    <a:pt x="974439" y="0"/>
                    <a:pt x="1020080" y="45642"/>
                    <a:pt x="1020080" y="101943"/>
                  </a:cubicBezTo>
                  <a:lnTo>
                    <a:pt x="1020080" y="1052085"/>
                  </a:lnTo>
                  <a:cubicBezTo>
                    <a:pt x="1020080" y="1079122"/>
                    <a:pt x="1009340" y="1105052"/>
                    <a:pt x="990222" y="1124170"/>
                  </a:cubicBezTo>
                  <a:cubicBezTo>
                    <a:pt x="971104" y="1143288"/>
                    <a:pt x="945174" y="1154028"/>
                    <a:pt x="918137" y="1154028"/>
                  </a:cubicBezTo>
                  <a:lnTo>
                    <a:pt x="101943" y="1154028"/>
                  </a:lnTo>
                  <a:cubicBezTo>
                    <a:pt x="74906" y="1154028"/>
                    <a:pt x="48977" y="1143288"/>
                    <a:pt x="29858" y="1124170"/>
                  </a:cubicBezTo>
                  <a:cubicBezTo>
                    <a:pt x="10740" y="1105052"/>
                    <a:pt x="0" y="1079122"/>
                    <a:pt x="0" y="1052085"/>
                  </a:cubicBezTo>
                  <a:lnTo>
                    <a:pt x="0" y="101943"/>
                  </a:lnTo>
                  <a:cubicBezTo>
                    <a:pt x="0" y="74906"/>
                    <a:pt x="10740" y="48977"/>
                    <a:pt x="29858" y="29858"/>
                  </a:cubicBezTo>
                  <a:cubicBezTo>
                    <a:pt x="48977" y="10740"/>
                    <a:pt x="74906" y="0"/>
                    <a:pt x="101943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20080" cy="11921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336639" y="745649"/>
            <a:ext cx="10923934" cy="2657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9"/>
              </a:lnSpc>
            </a:pPr>
            <a:r>
              <a:rPr lang="en-US" sz="8000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COMUNICACIÓN EXTERNA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6713" y="2226069"/>
            <a:ext cx="3510587" cy="566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  <a:spcBef>
                <a:spcPct val="0"/>
              </a:spcBef>
            </a:pPr>
            <a:r>
              <a:rPr lang="en-US" sz="3200" spc="193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FACEBOOK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86061" y="3693089"/>
            <a:ext cx="2615500" cy="553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  <a:spcBef>
                <a:spcPct val="0"/>
              </a:spcBef>
            </a:pPr>
            <a:r>
              <a:rPr lang="en-US" sz="2800" spc="193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INSTAGRAM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189368" y="4424688"/>
            <a:ext cx="3873118" cy="4381702"/>
            <a:chOff x="0" y="0"/>
            <a:chExt cx="1020080" cy="11540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20080" cy="1154028"/>
            </a:xfrm>
            <a:custGeom>
              <a:avLst/>
              <a:gdLst/>
              <a:ahLst/>
              <a:cxnLst/>
              <a:rect l="l" t="t" r="r" b="b"/>
              <a:pathLst>
                <a:path w="1020080" h="1154028">
                  <a:moveTo>
                    <a:pt x="101943" y="0"/>
                  </a:moveTo>
                  <a:lnTo>
                    <a:pt x="918137" y="0"/>
                  </a:lnTo>
                  <a:cubicBezTo>
                    <a:pt x="974439" y="0"/>
                    <a:pt x="1020080" y="45642"/>
                    <a:pt x="1020080" y="101943"/>
                  </a:cubicBezTo>
                  <a:lnTo>
                    <a:pt x="1020080" y="1052085"/>
                  </a:lnTo>
                  <a:cubicBezTo>
                    <a:pt x="1020080" y="1079122"/>
                    <a:pt x="1009340" y="1105052"/>
                    <a:pt x="990222" y="1124170"/>
                  </a:cubicBezTo>
                  <a:cubicBezTo>
                    <a:pt x="971104" y="1143288"/>
                    <a:pt x="945174" y="1154028"/>
                    <a:pt x="918137" y="1154028"/>
                  </a:cubicBezTo>
                  <a:lnTo>
                    <a:pt x="101943" y="1154028"/>
                  </a:lnTo>
                  <a:cubicBezTo>
                    <a:pt x="74906" y="1154028"/>
                    <a:pt x="48977" y="1143288"/>
                    <a:pt x="29858" y="1124170"/>
                  </a:cubicBezTo>
                  <a:cubicBezTo>
                    <a:pt x="10740" y="1105052"/>
                    <a:pt x="0" y="1079122"/>
                    <a:pt x="0" y="1052085"/>
                  </a:cubicBezTo>
                  <a:lnTo>
                    <a:pt x="0" y="101943"/>
                  </a:lnTo>
                  <a:cubicBezTo>
                    <a:pt x="0" y="74906"/>
                    <a:pt x="10740" y="48977"/>
                    <a:pt x="29858" y="29858"/>
                  </a:cubicBezTo>
                  <a:cubicBezTo>
                    <a:pt x="48977" y="10740"/>
                    <a:pt x="74906" y="0"/>
                    <a:pt x="101943" y="0"/>
                  </a:cubicBezTo>
                  <a:close/>
                </a:path>
              </a:pathLst>
            </a:custGeom>
            <a:solidFill>
              <a:srgbClr val="F3E78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020080" cy="11921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096520" y="4830672"/>
            <a:ext cx="4058814" cy="59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  <a:spcBef>
                <a:spcPct val="0"/>
              </a:spcBef>
            </a:pPr>
            <a:r>
              <a:rPr lang="en-US" sz="3457" spc="193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TIKTOK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9852" y="3223623"/>
            <a:ext cx="337038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Contenidos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generales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e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institucionales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. Red social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por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excelencia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con 31,305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seguidores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. Videos,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boletines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avisos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atención</a:t>
            </a:r>
            <a:endParaRPr lang="en-US" sz="2400" spc="106" dirty="0">
              <a:solidFill>
                <a:srgbClr val="022033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-533410" y="8097759"/>
            <a:ext cx="4378481" cy="437848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1E1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291039" y="-2189241"/>
            <a:ext cx="4378481" cy="437848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8AB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:a16="http://schemas.microsoft.com/office/drawing/2014/main" id="{723C3A8D-DCE8-6FB6-075D-878ED0C5EBCF}"/>
              </a:ext>
            </a:extLst>
          </p:cNvPr>
          <p:cNvGrpSpPr/>
          <p:nvPr/>
        </p:nvGrpSpPr>
        <p:grpSpPr>
          <a:xfrm>
            <a:off x="13548931" y="5571610"/>
            <a:ext cx="3873118" cy="4381702"/>
            <a:chOff x="0" y="0"/>
            <a:chExt cx="1020080" cy="1154028"/>
          </a:xfrm>
        </p:grpSpPr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D7E5EE17-786C-E496-CBFC-EF986793E4C6}"/>
                </a:ext>
              </a:extLst>
            </p:cNvPr>
            <p:cNvSpPr/>
            <p:nvPr/>
          </p:nvSpPr>
          <p:spPr>
            <a:xfrm>
              <a:off x="0" y="0"/>
              <a:ext cx="1020080" cy="1154028"/>
            </a:xfrm>
            <a:custGeom>
              <a:avLst/>
              <a:gdLst/>
              <a:ahLst/>
              <a:cxnLst/>
              <a:rect l="l" t="t" r="r" b="b"/>
              <a:pathLst>
                <a:path w="1020080" h="1154028">
                  <a:moveTo>
                    <a:pt x="101943" y="0"/>
                  </a:moveTo>
                  <a:lnTo>
                    <a:pt x="918137" y="0"/>
                  </a:lnTo>
                  <a:cubicBezTo>
                    <a:pt x="974439" y="0"/>
                    <a:pt x="1020080" y="45642"/>
                    <a:pt x="1020080" y="101943"/>
                  </a:cubicBezTo>
                  <a:lnTo>
                    <a:pt x="1020080" y="1052085"/>
                  </a:lnTo>
                  <a:cubicBezTo>
                    <a:pt x="1020080" y="1079122"/>
                    <a:pt x="1009340" y="1105052"/>
                    <a:pt x="990222" y="1124170"/>
                  </a:cubicBezTo>
                  <a:cubicBezTo>
                    <a:pt x="971104" y="1143288"/>
                    <a:pt x="945174" y="1154028"/>
                    <a:pt x="918137" y="1154028"/>
                  </a:cubicBezTo>
                  <a:lnTo>
                    <a:pt x="101943" y="1154028"/>
                  </a:lnTo>
                  <a:cubicBezTo>
                    <a:pt x="74906" y="1154028"/>
                    <a:pt x="48977" y="1143288"/>
                    <a:pt x="29858" y="1124170"/>
                  </a:cubicBezTo>
                  <a:cubicBezTo>
                    <a:pt x="10740" y="1105052"/>
                    <a:pt x="0" y="1079122"/>
                    <a:pt x="0" y="1052085"/>
                  </a:cubicBezTo>
                  <a:lnTo>
                    <a:pt x="0" y="101943"/>
                  </a:lnTo>
                  <a:cubicBezTo>
                    <a:pt x="0" y="74906"/>
                    <a:pt x="10740" y="48977"/>
                    <a:pt x="29858" y="29858"/>
                  </a:cubicBezTo>
                  <a:cubicBezTo>
                    <a:pt x="48977" y="10740"/>
                    <a:pt x="74906" y="0"/>
                    <a:pt x="10194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6334196D-07E3-5C3F-2E81-A6AB4DDEE9AA}"/>
                </a:ext>
              </a:extLst>
            </p:cNvPr>
            <p:cNvSpPr txBox="1"/>
            <p:nvPr/>
          </p:nvSpPr>
          <p:spPr>
            <a:xfrm>
              <a:off x="0" y="-38100"/>
              <a:ext cx="1020080" cy="11921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15">
            <a:extLst>
              <a:ext uri="{FF2B5EF4-FFF2-40B4-BE49-F238E27FC236}">
                <a16:creationId xmlns:a16="http://schemas.microsoft.com/office/drawing/2014/main" id="{5E62C977-EDD1-960B-4AE1-24A78ED9AE7F}"/>
              </a:ext>
            </a:extLst>
          </p:cNvPr>
          <p:cNvSpPr txBox="1"/>
          <p:nvPr/>
        </p:nvSpPr>
        <p:spPr>
          <a:xfrm>
            <a:off x="13456083" y="5977594"/>
            <a:ext cx="4058814" cy="59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  <a:spcBef>
                <a:spcPct val="0"/>
              </a:spcBef>
            </a:pPr>
            <a:r>
              <a:rPr lang="en-US" sz="3457" spc="193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X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FB7D2CE1-D37F-C440-C437-BC069213F603}"/>
              </a:ext>
            </a:extLst>
          </p:cNvPr>
          <p:cNvSpPr txBox="1"/>
          <p:nvPr/>
        </p:nvSpPr>
        <p:spPr>
          <a:xfrm>
            <a:off x="13800298" y="6889024"/>
            <a:ext cx="3370385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Contenidos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gráficos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cortos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posteos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tiempo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real para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posicionemiento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círculo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rojo de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seguimiento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(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líderes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opinión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y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medios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)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A20081C4-B203-887B-C264-128D2FE0561F}"/>
              </a:ext>
            </a:extLst>
          </p:cNvPr>
          <p:cNvSpPr txBox="1"/>
          <p:nvPr/>
        </p:nvSpPr>
        <p:spPr>
          <a:xfrm>
            <a:off x="9487159" y="5478586"/>
            <a:ext cx="3370385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Red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juvenil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en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su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mayoría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,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donde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podemos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fomentar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el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tema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formativo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con videos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cortos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explicativos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acciones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del organism y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cultura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del </a:t>
            </a:r>
            <a:r>
              <a:rPr lang="en-US" sz="2400" spc="106" dirty="0" err="1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agua</a:t>
            </a:r>
            <a:r>
              <a:rPr lang="en-US" sz="2400" spc="106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3347" y="7698397"/>
            <a:ext cx="7781305" cy="1407503"/>
            <a:chOff x="0" y="0"/>
            <a:chExt cx="2049397" cy="370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9397" cy="370700"/>
            </a:xfrm>
            <a:custGeom>
              <a:avLst/>
              <a:gdLst/>
              <a:ahLst/>
              <a:cxnLst/>
              <a:rect l="l" t="t" r="r" b="b"/>
              <a:pathLst>
                <a:path w="2049397" h="370700">
                  <a:moveTo>
                    <a:pt x="50742" y="0"/>
                  </a:moveTo>
                  <a:lnTo>
                    <a:pt x="1998656" y="0"/>
                  </a:lnTo>
                  <a:cubicBezTo>
                    <a:pt x="2012113" y="0"/>
                    <a:pt x="2025019" y="5346"/>
                    <a:pt x="2034536" y="14862"/>
                  </a:cubicBezTo>
                  <a:cubicBezTo>
                    <a:pt x="2044051" y="24378"/>
                    <a:pt x="2049397" y="37284"/>
                    <a:pt x="2049397" y="50742"/>
                  </a:cubicBezTo>
                  <a:lnTo>
                    <a:pt x="2049397" y="319959"/>
                  </a:lnTo>
                  <a:cubicBezTo>
                    <a:pt x="2049397" y="347983"/>
                    <a:pt x="2026679" y="370700"/>
                    <a:pt x="1998656" y="370700"/>
                  </a:cubicBezTo>
                  <a:lnTo>
                    <a:pt x="50742" y="370700"/>
                  </a:lnTo>
                  <a:cubicBezTo>
                    <a:pt x="37284" y="370700"/>
                    <a:pt x="24378" y="365354"/>
                    <a:pt x="14862" y="355838"/>
                  </a:cubicBezTo>
                  <a:cubicBezTo>
                    <a:pt x="5346" y="346323"/>
                    <a:pt x="0" y="333416"/>
                    <a:pt x="0" y="319959"/>
                  </a:cubicBezTo>
                  <a:lnTo>
                    <a:pt x="0" y="50742"/>
                  </a:lnTo>
                  <a:cubicBezTo>
                    <a:pt x="0" y="37284"/>
                    <a:pt x="5346" y="24378"/>
                    <a:pt x="14862" y="14862"/>
                  </a:cubicBezTo>
                  <a:cubicBezTo>
                    <a:pt x="24378" y="5346"/>
                    <a:pt x="37284" y="0"/>
                    <a:pt x="50742" y="0"/>
                  </a:cubicBezTo>
                  <a:close/>
                </a:path>
              </a:pathLst>
            </a:custGeom>
            <a:solidFill>
              <a:srgbClr val="96B5D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49397" cy="40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219945" y="5741015"/>
            <a:ext cx="11592929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4"/>
              </a:lnSpc>
            </a:pPr>
            <a:r>
              <a:rPr lang="en-US" sz="9800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CULTURA DEL AGUA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05981" y="8074081"/>
            <a:ext cx="5076035" cy="650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2"/>
              </a:lnSpc>
            </a:pPr>
            <a:r>
              <a:rPr lang="en-US" sz="2730" spc="152" dirty="0">
                <a:solidFill>
                  <a:srgbClr val="022033"/>
                </a:solidFill>
                <a:latin typeface="Tenor Sans"/>
                <a:ea typeface="Tenor Sans"/>
                <a:cs typeface="Tenor Sans"/>
                <a:sym typeface="Tenor Sans"/>
              </a:rPr>
              <a:t>CORRESPONSBILIDAD EN EL USO DEL AGUA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764733" y="4307099"/>
            <a:ext cx="971055" cy="934870"/>
            <a:chOff x="0" y="0"/>
            <a:chExt cx="255751" cy="2462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5751" cy="246221"/>
            </a:xfrm>
            <a:custGeom>
              <a:avLst/>
              <a:gdLst/>
              <a:ahLst/>
              <a:cxnLst/>
              <a:rect l="l" t="t" r="r" b="b"/>
              <a:pathLst>
                <a:path w="255751" h="246221">
                  <a:moveTo>
                    <a:pt x="123111" y="0"/>
                  </a:moveTo>
                  <a:lnTo>
                    <a:pt x="132641" y="0"/>
                  </a:lnTo>
                  <a:cubicBezTo>
                    <a:pt x="200633" y="0"/>
                    <a:pt x="255751" y="55118"/>
                    <a:pt x="255751" y="123111"/>
                  </a:cubicBezTo>
                  <a:lnTo>
                    <a:pt x="255751" y="123111"/>
                  </a:lnTo>
                  <a:cubicBezTo>
                    <a:pt x="255751" y="155761"/>
                    <a:pt x="242781" y="187075"/>
                    <a:pt x="219693" y="210163"/>
                  </a:cubicBezTo>
                  <a:cubicBezTo>
                    <a:pt x="196605" y="233251"/>
                    <a:pt x="165292" y="246221"/>
                    <a:pt x="132641" y="246221"/>
                  </a:cubicBezTo>
                  <a:lnTo>
                    <a:pt x="123111" y="246221"/>
                  </a:lnTo>
                  <a:cubicBezTo>
                    <a:pt x="55118" y="246221"/>
                    <a:pt x="0" y="191103"/>
                    <a:pt x="0" y="123111"/>
                  </a:cubicBezTo>
                  <a:lnTo>
                    <a:pt x="0" y="123111"/>
                  </a:lnTo>
                  <a:cubicBezTo>
                    <a:pt x="0" y="55118"/>
                    <a:pt x="55118" y="0"/>
                    <a:pt x="123111" y="0"/>
                  </a:cubicBezTo>
                  <a:close/>
                </a:path>
              </a:pathLst>
            </a:custGeom>
            <a:solidFill>
              <a:srgbClr val="BFD1E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55751" cy="284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097000" y="7150926"/>
            <a:ext cx="971055" cy="934870"/>
            <a:chOff x="0" y="0"/>
            <a:chExt cx="255751" cy="2462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5751" cy="246221"/>
            </a:xfrm>
            <a:custGeom>
              <a:avLst/>
              <a:gdLst/>
              <a:ahLst/>
              <a:cxnLst/>
              <a:rect l="l" t="t" r="r" b="b"/>
              <a:pathLst>
                <a:path w="255751" h="246221">
                  <a:moveTo>
                    <a:pt x="123111" y="0"/>
                  </a:moveTo>
                  <a:lnTo>
                    <a:pt x="132641" y="0"/>
                  </a:lnTo>
                  <a:cubicBezTo>
                    <a:pt x="200633" y="0"/>
                    <a:pt x="255751" y="55118"/>
                    <a:pt x="255751" y="123111"/>
                  </a:cubicBezTo>
                  <a:lnTo>
                    <a:pt x="255751" y="123111"/>
                  </a:lnTo>
                  <a:cubicBezTo>
                    <a:pt x="255751" y="155761"/>
                    <a:pt x="242781" y="187075"/>
                    <a:pt x="219693" y="210163"/>
                  </a:cubicBezTo>
                  <a:cubicBezTo>
                    <a:pt x="196605" y="233251"/>
                    <a:pt x="165292" y="246221"/>
                    <a:pt x="132641" y="246221"/>
                  </a:cubicBezTo>
                  <a:lnTo>
                    <a:pt x="123111" y="246221"/>
                  </a:lnTo>
                  <a:cubicBezTo>
                    <a:pt x="55118" y="246221"/>
                    <a:pt x="0" y="191103"/>
                    <a:pt x="0" y="123111"/>
                  </a:cubicBezTo>
                  <a:lnTo>
                    <a:pt x="0" y="123111"/>
                  </a:lnTo>
                  <a:cubicBezTo>
                    <a:pt x="0" y="55118"/>
                    <a:pt x="55118" y="0"/>
                    <a:pt x="123111" y="0"/>
                  </a:cubicBezTo>
                  <a:close/>
                </a:path>
              </a:pathLst>
            </a:custGeom>
            <a:solidFill>
              <a:srgbClr val="F3E78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55751" cy="284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487255" y="675492"/>
            <a:ext cx="971055" cy="934870"/>
            <a:chOff x="0" y="0"/>
            <a:chExt cx="255751" cy="2462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5751" cy="246221"/>
            </a:xfrm>
            <a:custGeom>
              <a:avLst/>
              <a:gdLst/>
              <a:ahLst/>
              <a:cxnLst/>
              <a:rect l="l" t="t" r="r" b="b"/>
              <a:pathLst>
                <a:path w="255751" h="246221">
                  <a:moveTo>
                    <a:pt x="123111" y="0"/>
                  </a:moveTo>
                  <a:lnTo>
                    <a:pt x="132641" y="0"/>
                  </a:lnTo>
                  <a:cubicBezTo>
                    <a:pt x="200633" y="0"/>
                    <a:pt x="255751" y="55118"/>
                    <a:pt x="255751" y="123111"/>
                  </a:cubicBezTo>
                  <a:lnTo>
                    <a:pt x="255751" y="123111"/>
                  </a:lnTo>
                  <a:cubicBezTo>
                    <a:pt x="255751" y="155761"/>
                    <a:pt x="242781" y="187075"/>
                    <a:pt x="219693" y="210163"/>
                  </a:cubicBezTo>
                  <a:cubicBezTo>
                    <a:pt x="196605" y="233251"/>
                    <a:pt x="165292" y="246221"/>
                    <a:pt x="132641" y="246221"/>
                  </a:cubicBezTo>
                  <a:lnTo>
                    <a:pt x="123111" y="246221"/>
                  </a:lnTo>
                  <a:cubicBezTo>
                    <a:pt x="55118" y="246221"/>
                    <a:pt x="0" y="191103"/>
                    <a:pt x="0" y="123111"/>
                  </a:cubicBezTo>
                  <a:lnTo>
                    <a:pt x="0" y="123111"/>
                  </a:lnTo>
                  <a:cubicBezTo>
                    <a:pt x="0" y="55118"/>
                    <a:pt x="55118" y="0"/>
                    <a:pt x="123111" y="0"/>
                  </a:cubicBezTo>
                  <a:close/>
                </a:path>
              </a:pathLst>
            </a:custGeom>
            <a:solidFill>
              <a:srgbClr val="568AB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55751" cy="284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617665EC-1946-DC56-6D15-A6462FBE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82" y="642859"/>
            <a:ext cx="6633853" cy="4975390"/>
          </a:xfrm>
          <a:prstGeom prst="flowChartTerminator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822</Words>
  <Application>Microsoft Macintosh PowerPoint</Application>
  <PresentationFormat>Personalizado</PresentationFormat>
  <Paragraphs>93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Glacial Indifference Bold</vt:lpstr>
      <vt:lpstr>Calibri</vt:lpstr>
      <vt:lpstr>Arial</vt:lpstr>
      <vt:lpstr>Be Vietnam</vt:lpstr>
      <vt:lpstr>Glacial Indifference</vt:lpstr>
      <vt:lpstr>Tenor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</dc:title>
  <cp:lastModifiedBy>Microsoft Office User</cp:lastModifiedBy>
  <cp:revision>6</cp:revision>
  <dcterms:created xsi:type="dcterms:W3CDTF">2006-08-16T00:00:00Z</dcterms:created>
  <dcterms:modified xsi:type="dcterms:W3CDTF">2025-03-25T20:51:40Z</dcterms:modified>
  <dc:identifier>DAGita4oYuo</dc:identifier>
</cp:coreProperties>
</file>