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300" r:id="rId14"/>
    <p:sldId id="269" r:id="rId15"/>
    <p:sldId id="273" r:id="rId16"/>
    <p:sldId id="274" r:id="rId17"/>
    <p:sldId id="275" r:id="rId18"/>
    <p:sldId id="299" r:id="rId19"/>
    <p:sldId id="289" r:id="rId20"/>
    <p:sldId id="277" r:id="rId21"/>
    <p:sldId id="278" r:id="rId22"/>
    <p:sldId id="290" r:id="rId23"/>
    <p:sldId id="280" r:id="rId24"/>
    <p:sldId id="291" r:id="rId25"/>
    <p:sldId id="286" r:id="rId26"/>
    <p:sldId id="298" r:id="rId2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271"/>
    <a:srgbClr val="04A496"/>
    <a:srgbClr val="FF65FF"/>
    <a:srgbClr val="0B2C48"/>
    <a:srgbClr val="DFD9C6"/>
    <a:srgbClr val="F1F4FA"/>
    <a:srgbClr val="F1F5FB"/>
    <a:srgbClr val="FD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5"/>
    <p:restoredTop sz="94572"/>
  </p:normalViewPr>
  <p:slideViewPr>
    <p:cSldViewPr snapToGrid="0">
      <p:cViewPr varScale="1">
        <p:scale>
          <a:sx n="94" d="100"/>
          <a:sy n="94" d="100"/>
        </p:scale>
        <p:origin x="8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17DBE8-49C7-0374-99E2-DC4E9512F88B}"/>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516F0130-5E69-9C00-03E5-62DC4176EA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BBD0ED4B-92C6-59DC-8D09-5DC405AA3946}"/>
              </a:ext>
            </a:extLst>
          </p:cNvPr>
          <p:cNvSpPr>
            <a:spLocks noGrp="1"/>
          </p:cNvSpPr>
          <p:nvPr>
            <p:ph type="dt" sz="half" idx="10"/>
          </p:nvPr>
        </p:nvSpPr>
        <p:spPr/>
        <p:txBody>
          <a:bodyPr/>
          <a:lstStyle/>
          <a:p>
            <a:fld id="{2419F650-FCE7-4F4B-AD20-79B7625579FE}" type="datetimeFigureOut">
              <a:rPr lang="es-MX" smtClean="0"/>
              <a:t>13/04/26</a:t>
            </a:fld>
            <a:endParaRPr lang="es-MX"/>
          </a:p>
        </p:txBody>
      </p:sp>
      <p:sp>
        <p:nvSpPr>
          <p:cNvPr id="5" name="Marcador de pie de página 4">
            <a:extLst>
              <a:ext uri="{FF2B5EF4-FFF2-40B4-BE49-F238E27FC236}">
                <a16:creationId xmlns:a16="http://schemas.microsoft.com/office/drawing/2014/main" id="{B07CBD57-1864-1337-9DD5-FC9B4DDCEB9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F6430A4-FC73-2AF9-8BF3-0EB2FF72DCD0}"/>
              </a:ext>
            </a:extLst>
          </p:cNvPr>
          <p:cNvSpPr>
            <a:spLocks noGrp="1"/>
          </p:cNvSpPr>
          <p:nvPr>
            <p:ph type="sldNum" sz="quarter" idx="12"/>
          </p:nvPr>
        </p:nvSpPr>
        <p:spPr/>
        <p:txBody>
          <a:bodyPr/>
          <a:lstStyle/>
          <a:p>
            <a:fld id="{71F4B861-BE00-D246-8FE6-95637E6E80FA}" type="slidenum">
              <a:rPr lang="es-MX" smtClean="0"/>
              <a:t>‹Nº›</a:t>
            </a:fld>
            <a:endParaRPr lang="es-MX"/>
          </a:p>
        </p:txBody>
      </p:sp>
    </p:spTree>
    <p:extLst>
      <p:ext uri="{BB962C8B-B14F-4D97-AF65-F5344CB8AC3E}">
        <p14:creationId xmlns:p14="http://schemas.microsoft.com/office/powerpoint/2010/main" val="38542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2BD2AF-09DE-1204-2BB3-4AEF8A375D7F}"/>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8DC393B8-6DA5-7C97-83DA-A66C00F7FD6D}"/>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AC44BDE3-8E65-06D9-E672-B8A186E75B0B}"/>
              </a:ext>
            </a:extLst>
          </p:cNvPr>
          <p:cNvSpPr>
            <a:spLocks noGrp="1"/>
          </p:cNvSpPr>
          <p:nvPr>
            <p:ph type="dt" sz="half" idx="10"/>
          </p:nvPr>
        </p:nvSpPr>
        <p:spPr/>
        <p:txBody>
          <a:bodyPr/>
          <a:lstStyle/>
          <a:p>
            <a:fld id="{2419F650-FCE7-4F4B-AD20-79B7625579FE}" type="datetimeFigureOut">
              <a:rPr lang="es-MX" smtClean="0"/>
              <a:t>13/04/26</a:t>
            </a:fld>
            <a:endParaRPr lang="es-MX"/>
          </a:p>
        </p:txBody>
      </p:sp>
      <p:sp>
        <p:nvSpPr>
          <p:cNvPr id="5" name="Marcador de pie de página 4">
            <a:extLst>
              <a:ext uri="{FF2B5EF4-FFF2-40B4-BE49-F238E27FC236}">
                <a16:creationId xmlns:a16="http://schemas.microsoft.com/office/drawing/2014/main" id="{7418203B-9167-2631-8F71-331DFEC6971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64996A1-6D85-FB23-0689-2677F3F7CAE6}"/>
              </a:ext>
            </a:extLst>
          </p:cNvPr>
          <p:cNvSpPr>
            <a:spLocks noGrp="1"/>
          </p:cNvSpPr>
          <p:nvPr>
            <p:ph type="sldNum" sz="quarter" idx="12"/>
          </p:nvPr>
        </p:nvSpPr>
        <p:spPr/>
        <p:txBody>
          <a:bodyPr/>
          <a:lstStyle/>
          <a:p>
            <a:fld id="{71F4B861-BE00-D246-8FE6-95637E6E80FA}" type="slidenum">
              <a:rPr lang="es-MX" smtClean="0"/>
              <a:t>‹Nº›</a:t>
            </a:fld>
            <a:endParaRPr lang="es-MX"/>
          </a:p>
        </p:txBody>
      </p:sp>
    </p:spTree>
    <p:extLst>
      <p:ext uri="{BB962C8B-B14F-4D97-AF65-F5344CB8AC3E}">
        <p14:creationId xmlns:p14="http://schemas.microsoft.com/office/powerpoint/2010/main" val="463773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B179610-4B33-F428-AF30-5E17CC92C577}"/>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B865EF3C-2CB1-513F-B41B-371E82B77656}"/>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FCA41169-CCB7-731A-B02B-5ED637304727}"/>
              </a:ext>
            </a:extLst>
          </p:cNvPr>
          <p:cNvSpPr>
            <a:spLocks noGrp="1"/>
          </p:cNvSpPr>
          <p:nvPr>
            <p:ph type="dt" sz="half" idx="10"/>
          </p:nvPr>
        </p:nvSpPr>
        <p:spPr/>
        <p:txBody>
          <a:bodyPr/>
          <a:lstStyle/>
          <a:p>
            <a:fld id="{2419F650-FCE7-4F4B-AD20-79B7625579FE}" type="datetimeFigureOut">
              <a:rPr lang="es-MX" smtClean="0"/>
              <a:t>13/04/26</a:t>
            </a:fld>
            <a:endParaRPr lang="es-MX"/>
          </a:p>
        </p:txBody>
      </p:sp>
      <p:sp>
        <p:nvSpPr>
          <p:cNvPr id="5" name="Marcador de pie de página 4">
            <a:extLst>
              <a:ext uri="{FF2B5EF4-FFF2-40B4-BE49-F238E27FC236}">
                <a16:creationId xmlns:a16="http://schemas.microsoft.com/office/drawing/2014/main" id="{853E081D-6513-4FC3-5EDB-FE440E65323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FD20BBF-4CB8-ABA6-881B-6E5AD280F427}"/>
              </a:ext>
            </a:extLst>
          </p:cNvPr>
          <p:cNvSpPr>
            <a:spLocks noGrp="1"/>
          </p:cNvSpPr>
          <p:nvPr>
            <p:ph type="sldNum" sz="quarter" idx="12"/>
          </p:nvPr>
        </p:nvSpPr>
        <p:spPr/>
        <p:txBody>
          <a:bodyPr/>
          <a:lstStyle/>
          <a:p>
            <a:fld id="{71F4B861-BE00-D246-8FE6-95637E6E80FA}" type="slidenum">
              <a:rPr lang="es-MX" smtClean="0"/>
              <a:t>‹Nº›</a:t>
            </a:fld>
            <a:endParaRPr lang="es-MX"/>
          </a:p>
        </p:txBody>
      </p:sp>
    </p:spTree>
    <p:extLst>
      <p:ext uri="{BB962C8B-B14F-4D97-AF65-F5344CB8AC3E}">
        <p14:creationId xmlns:p14="http://schemas.microsoft.com/office/powerpoint/2010/main" val="410544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DF1A9F-A993-B8FF-2232-0DB0FFED5ECE}"/>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2302096F-D49B-C833-4426-7ED08C718699}"/>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FDFAA3CB-937C-DDBF-671D-080A490B7D77}"/>
              </a:ext>
            </a:extLst>
          </p:cNvPr>
          <p:cNvSpPr>
            <a:spLocks noGrp="1"/>
          </p:cNvSpPr>
          <p:nvPr>
            <p:ph type="dt" sz="half" idx="10"/>
          </p:nvPr>
        </p:nvSpPr>
        <p:spPr/>
        <p:txBody>
          <a:bodyPr/>
          <a:lstStyle/>
          <a:p>
            <a:fld id="{2419F650-FCE7-4F4B-AD20-79B7625579FE}" type="datetimeFigureOut">
              <a:rPr lang="es-MX" smtClean="0"/>
              <a:t>13/04/26</a:t>
            </a:fld>
            <a:endParaRPr lang="es-MX"/>
          </a:p>
        </p:txBody>
      </p:sp>
      <p:sp>
        <p:nvSpPr>
          <p:cNvPr id="5" name="Marcador de pie de página 4">
            <a:extLst>
              <a:ext uri="{FF2B5EF4-FFF2-40B4-BE49-F238E27FC236}">
                <a16:creationId xmlns:a16="http://schemas.microsoft.com/office/drawing/2014/main" id="{D3E76B70-89FA-189E-242E-478C6E63404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46DF96E-DCB4-BEFE-188D-AAA5E9AD9FA8}"/>
              </a:ext>
            </a:extLst>
          </p:cNvPr>
          <p:cNvSpPr>
            <a:spLocks noGrp="1"/>
          </p:cNvSpPr>
          <p:nvPr>
            <p:ph type="sldNum" sz="quarter" idx="12"/>
          </p:nvPr>
        </p:nvSpPr>
        <p:spPr/>
        <p:txBody>
          <a:bodyPr/>
          <a:lstStyle/>
          <a:p>
            <a:fld id="{71F4B861-BE00-D246-8FE6-95637E6E80FA}" type="slidenum">
              <a:rPr lang="es-MX" smtClean="0"/>
              <a:t>‹Nº›</a:t>
            </a:fld>
            <a:endParaRPr lang="es-MX"/>
          </a:p>
        </p:txBody>
      </p:sp>
    </p:spTree>
    <p:extLst>
      <p:ext uri="{BB962C8B-B14F-4D97-AF65-F5344CB8AC3E}">
        <p14:creationId xmlns:p14="http://schemas.microsoft.com/office/powerpoint/2010/main" val="1349219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F7B847-2E2B-1A76-C621-05B0E4FD3917}"/>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EF841E7F-712E-1623-56CE-0F3ABAC3D3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1B8B3496-3F7C-0F2B-A98E-04E200E21FD7}"/>
              </a:ext>
            </a:extLst>
          </p:cNvPr>
          <p:cNvSpPr>
            <a:spLocks noGrp="1"/>
          </p:cNvSpPr>
          <p:nvPr>
            <p:ph type="dt" sz="half" idx="10"/>
          </p:nvPr>
        </p:nvSpPr>
        <p:spPr/>
        <p:txBody>
          <a:bodyPr/>
          <a:lstStyle/>
          <a:p>
            <a:fld id="{2419F650-FCE7-4F4B-AD20-79B7625579FE}" type="datetimeFigureOut">
              <a:rPr lang="es-MX" smtClean="0"/>
              <a:t>13/04/26</a:t>
            </a:fld>
            <a:endParaRPr lang="es-MX"/>
          </a:p>
        </p:txBody>
      </p:sp>
      <p:sp>
        <p:nvSpPr>
          <p:cNvPr id="5" name="Marcador de pie de página 4">
            <a:extLst>
              <a:ext uri="{FF2B5EF4-FFF2-40B4-BE49-F238E27FC236}">
                <a16:creationId xmlns:a16="http://schemas.microsoft.com/office/drawing/2014/main" id="{63267832-4E2F-0E0B-3018-97B4289BBF2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5F00B96-ED26-434F-5785-83D103131828}"/>
              </a:ext>
            </a:extLst>
          </p:cNvPr>
          <p:cNvSpPr>
            <a:spLocks noGrp="1"/>
          </p:cNvSpPr>
          <p:nvPr>
            <p:ph type="sldNum" sz="quarter" idx="12"/>
          </p:nvPr>
        </p:nvSpPr>
        <p:spPr/>
        <p:txBody>
          <a:bodyPr/>
          <a:lstStyle/>
          <a:p>
            <a:fld id="{71F4B861-BE00-D246-8FE6-95637E6E80FA}" type="slidenum">
              <a:rPr lang="es-MX" smtClean="0"/>
              <a:t>‹Nº›</a:t>
            </a:fld>
            <a:endParaRPr lang="es-MX"/>
          </a:p>
        </p:txBody>
      </p:sp>
    </p:spTree>
    <p:extLst>
      <p:ext uri="{BB962C8B-B14F-4D97-AF65-F5344CB8AC3E}">
        <p14:creationId xmlns:p14="http://schemas.microsoft.com/office/powerpoint/2010/main" val="3476881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3870D5-8BA7-692A-8092-177D1F733DBB}"/>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0CEC7389-6917-F38D-EB2D-982F167B5F1B}"/>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265B9021-01ED-7353-E752-CAEE693AC94E}"/>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1A0E15F0-55DD-3A2C-A2EE-5DE445C5BBD4}"/>
              </a:ext>
            </a:extLst>
          </p:cNvPr>
          <p:cNvSpPr>
            <a:spLocks noGrp="1"/>
          </p:cNvSpPr>
          <p:nvPr>
            <p:ph type="dt" sz="half" idx="10"/>
          </p:nvPr>
        </p:nvSpPr>
        <p:spPr/>
        <p:txBody>
          <a:bodyPr/>
          <a:lstStyle/>
          <a:p>
            <a:fld id="{2419F650-FCE7-4F4B-AD20-79B7625579FE}" type="datetimeFigureOut">
              <a:rPr lang="es-MX" smtClean="0"/>
              <a:t>13/04/26</a:t>
            </a:fld>
            <a:endParaRPr lang="es-MX"/>
          </a:p>
        </p:txBody>
      </p:sp>
      <p:sp>
        <p:nvSpPr>
          <p:cNvPr id="6" name="Marcador de pie de página 5">
            <a:extLst>
              <a:ext uri="{FF2B5EF4-FFF2-40B4-BE49-F238E27FC236}">
                <a16:creationId xmlns:a16="http://schemas.microsoft.com/office/drawing/2014/main" id="{16A89D14-22D1-19DE-6749-D876B0B8882B}"/>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D0901634-CBD5-7AB1-049E-D8A9DABBEBB3}"/>
              </a:ext>
            </a:extLst>
          </p:cNvPr>
          <p:cNvSpPr>
            <a:spLocks noGrp="1"/>
          </p:cNvSpPr>
          <p:nvPr>
            <p:ph type="sldNum" sz="quarter" idx="12"/>
          </p:nvPr>
        </p:nvSpPr>
        <p:spPr/>
        <p:txBody>
          <a:bodyPr/>
          <a:lstStyle/>
          <a:p>
            <a:fld id="{71F4B861-BE00-D246-8FE6-95637E6E80FA}" type="slidenum">
              <a:rPr lang="es-MX" smtClean="0"/>
              <a:t>‹Nº›</a:t>
            </a:fld>
            <a:endParaRPr lang="es-MX"/>
          </a:p>
        </p:txBody>
      </p:sp>
    </p:spTree>
    <p:extLst>
      <p:ext uri="{BB962C8B-B14F-4D97-AF65-F5344CB8AC3E}">
        <p14:creationId xmlns:p14="http://schemas.microsoft.com/office/powerpoint/2010/main" val="859938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191E12-C317-B7E8-F34F-628F891353CF}"/>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119F39B4-D532-DA23-7FA1-9CECD483CC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B7E2FB97-34F5-F008-FDF9-38C5AED7C120}"/>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9FE2E3E3-E488-33C2-CF42-FB74E11C51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CC2A2D91-157F-3F2F-E011-66F9D054D9D8}"/>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E0EB9D3B-DA3D-87A7-AA5F-6DE7B7D7FDEB}"/>
              </a:ext>
            </a:extLst>
          </p:cNvPr>
          <p:cNvSpPr>
            <a:spLocks noGrp="1"/>
          </p:cNvSpPr>
          <p:nvPr>
            <p:ph type="dt" sz="half" idx="10"/>
          </p:nvPr>
        </p:nvSpPr>
        <p:spPr/>
        <p:txBody>
          <a:bodyPr/>
          <a:lstStyle/>
          <a:p>
            <a:fld id="{2419F650-FCE7-4F4B-AD20-79B7625579FE}" type="datetimeFigureOut">
              <a:rPr lang="es-MX" smtClean="0"/>
              <a:t>13/04/26</a:t>
            </a:fld>
            <a:endParaRPr lang="es-MX"/>
          </a:p>
        </p:txBody>
      </p:sp>
      <p:sp>
        <p:nvSpPr>
          <p:cNvPr id="8" name="Marcador de pie de página 7">
            <a:extLst>
              <a:ext uri="{FF2B5EF4-FFF2-40B4-BE49-F238E27FC236}">
                <a16:creationId xmlns:a16="http://schemas.microsoft.com/office/drawing/2014/main" id="{5A76639C-9F7C-615A-FFA6-E5184435ED17}"/>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614ADFE7-E346-DD9A-34B6-D7C9AB62C67C}"/>
              </a:ext>
            </a:extLst>
          </p:cNvPr>
          <p:cNvSpPr>
            <a:spLocks noGrp="1"/>
          </p:cNvSpPr>
          <p:nvPr>
            <p:ph type="sldNum" sz="quarter" idx="12"/>
          </p:nvPr>
        </p:nvSpPr>
        <p:spPr/>
        <p:txBody>
          <a:bodyPr/>
          <a:lstStyle/>
          <a:p>
            <a:fld id="{71F4B861-BE00-D246-8FE6-95637E6E80FA}" type="slidenum">
              <a:rPr lang="es-MX" smtClean="0"/>
              <a:t>‹Nº›</a:t>
            </a:fld>
            <a:endParaRPr lang="es-MX"/>
          </a:p>
        </p:txBody>
      </p:sp>
    </p:spTree>
    <p:extLst>
      <p:ext uri="{BB962C8B-B14F-4D97-AF65-F5344CB8AC3E}">
        <p14:creationId xmlns:p14="http://schemas.microsoft.com/office/powerpoint/2010/main" val="2351895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D4CFB1-298C-AD33-DB9F-7DA78C5D118B}"/>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92740BE2-9392-2102-EA78-9A8F145155B2}"/>
              </a:ext>
            </a:extLst>
          </p:cNvPr>
          <p:cNvSpPr>
            <a:spLocks noGrp="1"/>
          </p:cNvSpPr>
          <p:nvPr>
            <p:ph type="dt" sz="half" idx="10"/>
          </p:nvPr>
        </p:nvSpPr>
        <p:spPr/>
        <p:txBody>
          <a:bodyPr/>
          <a:lstStyle/>
          <a:p>
            <a:fld id="{2419F650-FCE7-4F4B-AD20-79B7625579FE}" type="datetimeFigureOut">
              <a:rPr lang="es-MX" smtClean="0"/>
              <a:t>13/04/26</a:t>
            </a:fld>
            <a:endParaRPr lang="es-MX"/>
          </a:p>
        </p:txBody>
      </p:sp>
      <p:sp>
        <p:nvSpPr>
          <p:cNvPr id="4" name="Marcador de pie de página 3">
            <a:extLst>
              <a:ext uri="{FF2B5EF4-FFF2-40B4-BE49-F238E27FC236}">
                <a16:creationId xmlns:a16="http://schemas.microsoft.com/office/drawing/2014/main" id="{75A772A9-6F06-C4DD-B007-20CE4812F067}"/>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3D00B1A8-EA93-C4A0-7B51-0B3B3BEDC2C0}"/>
              </a:ext>
            </a:extLst>
          </p:cNvPr>
          <p:cNvSpPr>
            <a:spLocks noGrp="1"/>
          </p:cNvSpPr>
          <p:nvPr>
            <p:ph type="sldNum" sz="quarter" idx="12"/>
          </p:nvPr>
        </p:nvSpPr>
        <p:spPr/>
        <p:txBody>
          <a:bodyPr/>
          <a:lstStyle/>
          <a:p>
            <a:fld id="{71F4B861-BE00-D246-8FE6-95637E6E80FA}" type="slidenum">
              <a:rPr lang="es-MX" smtClean="0"/>
              <a:t>‹Nº›</a:t>
            </a:fld>
            <a:endParaRPr lang="es-MX"/>
          </a:p>
        </p:txBody>
      </p:sp>
    </p:spTree>
    <p:extLst>
      <p:ext uri="{BB962C8B-B14F-4D97-AF65-F5344CB8AC3E}">
        <p14:creationId xmlns:p14="http://schemas.microsoft.com/office/powerpoint/2010/main" val="2489021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4709E92-BFAC-FA50-33C3-899BD2C8111C}"/>
              </a:ext>
            </a:extLst>
          </p:cNvPr>
          <p:cNvSpPr>
            <a:spLocks noGrp="1"/>
          </p:cNvSpPr>
          <p:nvPr>
            <p:ph type="dt" sz="half" idx="10"/>
          </p:nvPr>
        </p:nvSpPr>
        <p:spPr/>
        <p:txBody>
          <a:bodyPr/>
          <a:lstStyle/>
          <a:p>
            <a:fld id="{2419F650-FCE7-4F4B-AD20-79B7625579FE}" type="datetimeFigureOut">
              <a:rPr lang="es-MX" smtClean="0"/>
              <a:t>13/04/26</a:t>
            </a:fld>
            <a:endParaRPr lang="es-MX"/>
          </a:p>
        </p:txBody>
      </p:sp>
      <p:sp>
        <p:nvSpPr>
          <p:cNvPr id="3" name="Marcador de pie de página 2">
            <a:extLst>
              <a:ext uri="{FF2B5EF4-FFF2-40B4-BE49-F238E27FC236}">
                <a16:creationId xmlns:a16="http://schemas.microsoft.com/office/drawing/2014/main" id="{B61EB108-012E-C11D-1EA0-2FEA6BACC43D}"/>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04A00731-5BC1-1545-87ED-81D163351B4F}"/>
              </a:ext>
            </a:extLst>
          </p:cNvPr>
          <p:cNvSpPr>
            <a:spLocks noGrp="1"/>
          </p:cNvSpPr>
          <p:nvPr>
            <p:ph type="sldNum" sz="quarter" idx="12"/>
          </p:nvPr>
        </p:nvSpPr>
        <p:spPr/>
        <p:txBody>
          <a:bodyPr/>
          <a:lstStyle/>
          <a:p>
            <a:fld id="{71F4B861-BE00-D246-8FE6-95637E6E80FA}" type="slidenum">
              <a:rPr lang="es-MX" smtClean="0"/>
              <a:t>‹Nº›</a:t>
            </a:fld>
            <a:endParaRPr lang="es-MX"/>
          </a:p>
        </p:txBody>
      </p:sp>
    </p:spTree>
    <p:extLst>
      <p:ext uri="{BB962C8B-B14F-4D97-AF65-F5344CB8AC3E}">
        <p14:creationId xmlns:p14="http://schemas.microsoft.com/office/powerpoint/2010/main" val="958523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4C6B7-8C4F-50AE-40C4-D3A0866EEE08}"/>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9264F8B8-B9A0-5D59-93DD-DF44B10D64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E0FBEA33-1124-2C0E-E6BC-B16AC5DE20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4AD406F-A078-AFD3-AFC7-EABEE575AE7E}"/>
              </a:ext>
            </a:extLst>
          </p:cNvPr>
          <p:cNvSpPr>
            <a:spLocks noGrp="1"/>
          </p:cNvSpPr>
          <p:nvPr>
            <p:ph type="dt" sz="half" idx="10"/>
          </p:nvPr>
        </p:nvSpPr>
        <p:spPr/>
        <p:txBody>
          <a:bodyPr/>
          <a:lstStyle/>
          <a:p>
            <a:fld id="{2419F650-FCE7-4F4B-AD20-79B7625579FE}" type="datetimeFigureOut">
              <a:rPr lang="es-MX" smtClean="0"/>
              <a:t>13/04/26</a:t>
            </a:fld>
            <a:endParaRPr lang="es-MX"/>
          </a:p>
        </p:txBody>
      </p:sp>
      <p:sp>
        <p:nvSpPr>
          <p:cNvPr id="6" name="Marcador de pie de página 5">
            <a:extLst>
              <a:ext uri="{FF2B5EF4-FFF2-40B4-BE49-F238E27FC236}">
                <a16:creationId xmlns:a16="http://schemas.microsoft.com/office/drawing/2014/main" id="{E93F1A9F-2A5A-A049-59E7-712515AB1BA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A81109E5-5E0E-E962-3C4F-A70D063101F8}"/>
              </a:ext>
            </a:extLst>
          </p:cNvPr>
          <p:cNvSpPr>
            <a:spLocks noGrp="1"/>
          </p:cNvSpPr>
          <p:nvPr>
            <p:ph type="sldNum" sz="quarter" idx="12"/>
          </p:nvPr>
        </p:nvSpPr>
        <p:spPr/>
        <p:txBody>
          <a:bodyPr/>
          <a:lstStyle/>
          <a:p>
            <a:fld id="{71F4B861-BE00-D246-8FE6-95637E6E80FA}" type="slidenum">
              <a:rPr lang="es-MX" smtClean="0"/>
              <a:t>‹Nº›</a:t>
            </a:fld>
            <a:endParaRPr lang="es-MX"/>
          </a:p>
        </p:txBody>
      </p:sp>
    </p:spTree>
    <p:extLst>
      <p:ext uri="{BB962C8B-B14F-4D97-AF65-F5344CB8AC3E}">
        <p14:creationId xmlns:p14="http://schemas.microsoft.com/office/powerpoint/2010/main" val="2044437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51492A-70D4-C17D-1AFE-21A6385AFAA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B0F7315A-760E-47A4-7F14-BC2A38B69B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7FD68D4A-23DC-AE37-3708-24683A39E5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979406CE-D202-731D-C6C6-F41AEEDA3359}"/>
              </a:ext>
            </a:extLst>
          </p:cNvPr>
          <p:cNvSpPr>
            <a:spLocks noGrp="1"/>
          </p:cNvSpPr>
          <p:nvPr>
            <p:ph type="dt" sz="half" idx="10"/>
          </p:nvPr>
        </p:nvSpPr>
        <p:spPr/>
        <p:txBody>
          <a:bodyPr/>
          <a:lstStyle/>
          <a:p>
            <a:fld id="{2419F650-FCE7-4F4B-AD20-79B7625579FE}" type="datetimeFigureOut">
              <a:rPr lang="es-MX" smtClean="0"/>
              <a:t>13/04/26</a:t>
            </a:fld>
            <a:endParaRPr lang="es-MX"/>
          </a:p>
        </p:txBody>
      </p:sp>
      <p:sp>
        <p:nvSpPr>
          <p:cNvPr id="6" name="Marcador de pie de página 5">
            <a:extLst>
              <a:ext uri="{FF2B5EF4-FFF2-40B4-BE49-F238E27FC236}">
                <a16:creationId xmlns:a16="http://schemas.microsoft.com/office/drawing/2014/main" id="{EC29AC5F-67CB-0A8A-243D-DFF44C11B1BB}"/>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5941296-5118-0BE8-7F9E-984624ABD3B5}"/>
              </a:ext>
            </a:extLst>
          </p:cNvPr>
          <p:cNvSpPr>
            <a:spLocks noGrp="1"/>
          </p:cNvSpPr>
          <p:nvPr>
            <p:ph type="sldNum" sz="quarter" idx="12"/>
          </p:nvPr>
        </p:nvSpPr>
        <p:spPr/>
        <p:txBody>
          <a:bodyPr/>
          <a:lstStyle/>
          <a:p>
            <a:fld id="{71F4B861-BE00-D246-8FE6-95637E6E80FA}" type="slidenum">
              <a:rPr lang="es-MX" smtClean="0"/>
              <a:t>‹Nº›</a:t>
            </a:fld>
            <a:endParaRPr lang="es-MX"/>
          </a:p>
        </p:txBody>
      </p:sp>
    </p:spTree>
    <p:extLst>
      <p:ext uri="{BB962C8B-B14F-4D97-AF65-F5344CB8AC3E}">
        <p14:creationId xmlns:p14="http://schemas.microsoft.com/office/powerpoint/2010/main" val="536004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87CC604-4EC7-B08F-0E49-7C0D94EDF4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A7A3AC6F-8320-26CC-604C-768672204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4DD0F63D-5A55-0491-344F-EB546178DF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19F650-FCE7-4F4B-AD20-79B7625579FE}" type="datetimeFigureOut">
              <a:rPr lang="es-MX" smtClean="0"/>
              <a:t>13/04/26</a:t>
            </a:fld>
            <a:endParaRPr lang="es-MX"/>
          </a:p>
        </p:txBody>
      </p:sp>
      <p:sp>
        <p:nvSpPr>
          <p:cNvPr id="5" name="Marcador de pie de página 4">
            <a:extLst>
              <a:ext uri="{FF2B5EF4-FFF2-40B4-BE49-F238E27FC236}">
                <a16:creationId xmlns:a16="http://schemas.microsoft.com/office/drawing/2014/main" id="{5EB7C296-0232-98A9-3889-58B2C5D1E1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ABEE78FA-FEC9-A0EC-77EE-12B633111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4B861-BE00-D246-8FE6-95637E6E80FA}" type="slidenum">
              <a:rPr lang="es-MX" smtClean="0"/>
              <a:t>‹Nº›</a:t>
            </a:fld>
            <a:endParaRPr lang="es-MX"/>
          </a:p>
        </p:txBody>
      </p:sp>
    </p:spTree>
    <p:extLst>
      <p:ext uri="{BB962C8B-B14F-4D97-AF65-F5344CB8AC3E}">
        <p14:creationId xmlns:p14="http://schemas.microsoft.com/office/powerpoint/2010/main" val="2703816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slide" Target="slide12.xml"/><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 Target="slide7.xml"/><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slide" Target="slide8.xml"/><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slide" Target="slide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8E8028B-DDAF-BEF3-B0A9-1BA1F0CAF27A}"/>
              </a:ext>
            </a:extLst>
          </p:cNvPr>
          <p:cNvSpPr/>
          <p:nvPr/>
        </p:nvSpPr>
        <p:spPr>
          <a:xfrm>
            <a:off x="0" y="0"/>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dondear rectángulo de una esquina 4">
            <a:extLst>
              <a:ext uri="{FF2B5EF4-FFF2-40B4-BE49-F238E27FC236}">
                <a16:creationId xmlns:a16="http://schemas.microsoft.com/office/drawing/2014/main" id="{2D9FE237-8AAE-D42D-74D5-7D66D47A08AB}"/>
              </a:ext>
            </a:extLst>
          </p:cNvPr>
          <p:cNvSpPr/>
          <p:nvPr/>
        </p:nvSpPr>
        <p:spPr>
          <a:xfrm>
            <a:off x="1255595" y="1610439"/>
            <a:ext cx="9812740" cy="3548418"/>
          </a:xfrm>
          <a:prstGeom prst="round1Rect">
            <a:avLst/>
          </a:prstGeom>
          <a:solidFill>
            <a:srgbClr val="F1F4FA"/>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3CA638A6-167C-7BD5-113F-836FDBB0D0FD}"/>
              </a:ext>
            </a:extLst>
          </p:cNvPr>
          <p:cNvSpPr>
            <a:spLocks noGrp="1"/>
          </p:cNvSpPr>
          <p:nvPr>
            <p:ph type="ctrTitle"/>
          </p:nvPr>
        </p:nvSpPr>
        <p:spPr>
          <a:xfrm>
            <a:off x="1524000" y="1612933"/>
            <a:ext cx="9144000" cy="2387600"/>
          </a:xfrm>
        </p:spPr>
        <p:txBody>
          <a:bodyPr>
            <a:normAutofit fontScale="90000"/>
          </a:bodyPr>
          <a:lstStyle/>
          <a:p>
            <a:r>
              <a:rPr lang="es-MX" b="1" dirty="0">
                <a:solidFill>
                  <a:srgbClr val="0B2C48"/>
                </a:solidFill>
                <a:latin typeface="Montserrat" pitchFamily="2" charset="77"/>
              </a:rPr>
              <a:t>COMUNICACIÓN SOCIAL Y VINCULACIÓN</a:t>
            </a:r>
          </a:p>
        </p:txBody>
      </p:sp>
      <p:sp>
        <p:nvSpPr>
          <p:cNvPr id="3" name="Subtítulo 2">
            <a:extLst>
              <a:ext uri="{FF2B5EF4-FFF2-40B4-BE49-F238E27FC236}">
                <a16:creationId xmlns:a16="http://schemas.microsoft.com/office/drawing/2014/main" id="{165A8876-D505-3997-C1A3-3B78B544FAAB}"/>
              </a:ext>
            </a:extLst>
          </p:cNvPr>
          <p:cNvSpPr>
            <a:spLocks noGrp="1"/>
          </p:cNvSpPr>
          <p:nvPr>
            <p:ph type="subTitle" idx="1"/>
          </p:nvPr>
        </p:nvSpPr>
        <p:spPr>
          <a:xfrm>
            <a:off x="1524000" y="4092608"/>
            <a:ext cx="9144000" cy="1655762"/>
          </a:xfrm>
        </p:spPr>
        <p:txBody>
          <a:bodyPr/>
          <a:lstStyle/>
          <a:p>
            <a:r>
              <a:rPr lang="es-MX" dirty="0">
                <a:solidFill>
                  <a:schemeClr val="accent3">
                    <a:lumMod val="75000"/>
                  </a:schemeClr>
                </a:solidFill>
              </a:rPr>
              <a:t>ACCIONES Y RESULTADOS</a:t>
            </a:r>
          </a:p>
        </p:txBody>
      </p:sp>
    </p:spTree>
    <p:extLst>
      <p:ext uri="{BB962C8B-B14F-4D97-AF65-F5344CB8AC3E}">
        <p14:creationId xmlns:p14="http://schemas.microsoft.com/office/powerpoint/2010/main" val="3116204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D1CF8-77FF-FD10-BCD2-A3F48DC51B16}"/>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B30E6119-B002-6778-1D7A-39D9F33ADF44}"/>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5C4B88C8-F878-608C-D75B-8308AAA7039D}"/>
              </a:ext>
            </a:extLst>
          </p:cNvPr>
          <p:cNvSpPr>
            <a:spLocks noGrp="1"/>
          </p:cNvSpPr>
          <p:nvPr>
            <p:ph type="title"/>
          </p:nvPr>
        </p:nvSpPr>
        <p:spPr/>
        <p:txBody>
          <a:bodyPr>
            <a:noAutofit/>
          </a:bodyPr>
          <a:lstStyle/>
          <a:p>
            <a:pPr algn="just"/>
            <a:r>
              <a:rPr lang="es-MX" sz="2800" b="1" dirty="0">
                <a:solidFill>
                  <a:srgbClr val="0B2C48"/>
                </a:solidFill>
                <a:latin typeface="Montserrat" pitchFamily="2" charset="77"/>
              </a:rPr>
              <a:t>La elección del formato es una decisión estratégica que definió el éxito de cada mensaje.</a:t>
            </a:r>
          </a:p>
        </p:txBody>
      </p:sp>
      <p:pic>
        <p:nvPicPr>
          <p:cNvPr id="9" name="Imagen 8">
            <a:extLst>
              <a:ext uri="{FF2B5EF4-FFF2-40B4-BE49-F238E27FC236}">
                <a16:creationId xmlns:a16="http://schemas.microsoft.com/office/drawing/2014/main" id="{CEB31B03-CAD6-932C-9848-CF9B26C529DE}"/>
              </a:ext>
            </a:extLst>
          </p:cNvPr>
          <p:cNvPicPr>
            <a:picLocks noChangeAspect="1"/>
          </p:cNvPicPr>
          <p:nvPr/>
        </p:nvPicPr>
        <p:blipFill>
          <a:blip r:embed="rId2"/>
          <a:srcRect l="18058" t="31242" r="3336" b="15209"/>
          <a:stretch>
            <a:fillRect/>
          </a:stretch>
        </p:blipFill>
        <p:spPr>
          <a:xfrm>
            <a:off x="2303929" y="1852053"/>
            <a:ext cx="9430919" cy="4172230"/>
          </a:xfrm>
          <a:prstGeom prst="rect">
            <a:avLst/>
          </a:prstGeom>
        </p:spPr>
      </p:pic>
      <p:pic>
        <p:nvPicPr>
          <p:cNvPr id="13" name="Imagen 12">
            <a:extLst>
              <a:ext uri="{FF2B5EF4-FFF2-40B4-BE49-F238E27FC236}">
                <a16:creationId xmlns:a16="http://schemas.microsoft.com/office/drawing/2014/main" id="{D180FB5D-8602-C863-C81F-D7D3001562A4}"/>
              </a:ext>
            </a:extLst>
          </p:cNvPr>
          <p:cNvPicPr>
            <a:picLocks noChangeAspect="1"/>
          </p:cNvPicPr>
          <p:nvPr/>
        </p:nvPicPr>
        <p:blipFill>
          <a:blip r:embed="rId2"/>
          <a:srcRect l="5991" t="67777" r="81793" b="15209"/>
          <a:stretch>
            <a:fillRect/>
          </a:stretch>
        </p:blipFill>
        <p:spPr>
          <a:xfrm>
            <a:off x="838197" y="4698719"/>
            <a:ext cx="1465730" cy="1325563"/>
          </a:xfrm>
          <a:prstGeom prst="rect">
            <a:avLst/>
          </a:prstGeom>
        </p:spPr>
      </p:pic>
      <mc:AlternateContent xmlns:mc="http://schemas.openxmlformats.org/markup-compatibility/2006" xmlns:pslz="http://schemas.microsoft.com/office/powerpoint/2016/slidezoom">
        <mc:Choice Requires="pslz">
          <p:graphicFrame>
            <p:nvGraphicFramePr>
              <p:cNvPr id="15" name="Vista general de diapositiva 14">
                <a:extLst>
                  <a:ext uri="{FF2B5EF4-FFF2-40B4-BE49-F238E27FC236}">
                    <a16:creationId xmlns:a16="http://schemas.microsoft.com/office/drawing/2014/main" id="{4C5B23BF-8875-8EEC-221C-B55828E0343E}"/>
                  </a:ext>
                </a:extLst>
              </p:cNvPr>
              <p:cNvGraphicFramePr>
                <a:graphicFrameLocks noChangeAspect="1"/>
              </p:cNvGraphicFramePr>
              <p:nvPr>
                <p:extLst>
                  <p:ext uri="{D42A27DB-BD31-4B8C-83A1-F6EECF244321}">
                    <p14:modId xmlns:p14="http://schemas.microsoft.com/office/powerpoint/2010/main" val="1212105006"/>
                  </p:ext>
                </p:extLst>
              </p:nvPr>
            </p:nvGraphicFramePr>
            <p:xfrm>
              <a:off x="898777" y="1890523"/>
              <a:ext cx="1437026" cy="1350309"/>
            </p:xfrm>
            <a:graphic>
              <a:graphicData uri="http://schemas.microsoft.com/office/powerpoint/2016/slidezoom">
                <pslz:sldZm>
                  <pslz:sldZmObj sldId="267" cId="4260045328">
                    <pslz:zmPr id="{509CD3B4-794F-EA4F-BAB9-D2BFD5C7DB03}" imageType="cover" transitionDur="1000">
                      <p166:blipFill xmlns:p166="http://schemas.microsoft.com/office/powerpoint/2016/6/main">
                        <a:blip r:embed="rId3"/>
                        <a:stretch>
                          <a:fillRect/>
                        </a:stretch>
                      </p166:blipFill>
                      <p166:spPr xmlns:p166="http://schemas.microsoft.com/office/powerpoint/2016/6/main">
                        <a:xfrm>
                          <a:off x="0" y="0"/>
                          <a:ext cx="1437026" cy="1350309"/>
                        </a:xfrm>
                        <a:prstGeom prst="rect">
                          <a:avLst/>
                        </a:prstGeom>
                        <a:ln w="3175">
                          <a:noFill/>
                        </a:ln>
                      </p166:spPr>
                    </pslz:zmPr>
                  </pslz:sldZmObj>
                </pslz:sldZm>
              </a:graphicData>
            </a:graphic>
          </p:graphicFrame>
        </mc:Choice>
        <mc:Fallback xmlns="">
          <p:pic>
            <p:nvPicPr>
              <p:cNvPr id="15" name="Vista general de diapositiva 14">
                <a:hlinkClick r:id="rId4" action="ppaction://hlinksldjump"/>
                <a:extLst>
                  <a:ext uri="{FF2B5EF4-FFF2-40B4-BE49-F238E27FC236}">
                    <a16:creationId xmlns:a16="http://schemas.microsoft.com/office/drawing/2014/main" id="{4C5B23BF-8875-8EEC-221C-B55828E0343E}"/>
                  </a:ext>
                </a:extLst>
              </p:cNvPr>
              <p:cNvPicPr>
                <a:picLocks noGrp="1" noRot="1" noChangeAspect="1" noMove="1" noResize="1" noEditPoints="1" noAdjustHandles="1" noChangeArrowheads="1" noChangeShapeType="1"/>
              </p:cNvPicPr>
              <p:nvPr/>
            </p:nvPicPr>
            <p:blipFill>
              <a:blip r:embed="rId5"/>
              <a:stretch>
                <a:fillRect/>
              </a:stretch>
            </p:blipFill>
            <p:spPr>
              <a:xfrm>
                <a:off x="898777" y="1890523"/>
                <a:ext cx="1437026" cy="135030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7" name="Vista general de diapositiva 16">
                <a:extLst>
                  <a:ext uri="{FF2B5EF4-FFF2-40B4-BE49-F238E27FC236}">
                    <a16:creationId xmlns:a16="http://schemas.microsoft.com/office/drawing/2014/main" id="{BF6EB86A-30AD-110F-2703-88F038A52838}"/>
                  </a:ext>
                </a:extLst>
              </p:cNvPr>
              <p:cNvGraphicFramePr>
                <a:graphicFrameLocks noChangeAspect="1"/>
              </p:cNvGraphicFramePr>
              <p:nvPr>
                <p:extLst>
                  <p:ext uri="{D42A27DB-BD31-4B8C-83A1-F6EECF244321}">
                    <p14:modId xmlns:p14="http://schemas.microsoft.com/office/powerpoint/2010/main" val="3029215174"/>
                  </p:ext>
                </p:extLst>
              </p:nvPr>
            </p:nvGraphicFramePr>
            <p:xfrm>
              <a:off x="855909" y="3227385"/>
              <a:ext cx="1484127" cy="1471333"/>
            </p:xfrm>
            <a:graphic>
              <a:graphicData uri="http://schemas.microsoft.com/office/powerpoint/2016/slidezoom">
                <pslz:sldZm>
                  <pslz:sldZmObj sldId="268" cId="2733910952">
                    <pslz:zmPr id="{B3C4711F-C453-EB45-81C3-C2DE8150E46F}" returnToParent="0" imageType="cover" transitionDur="1000">
                      <p166:blipFill xmlns:p166="http://schemas.microsoft.com/office/powerpoint/2016/6/main">
                        <a:blip r:embed="rId6"/>
                        <a:stretch>
                          <a:fillRect/>
                        </a:stretch>
                      </p166:blipFill>
                      <p166:spPr xmlns:p166="http://schemas.microsoft.com/office/powerpoint/2016/6/main">
                        <a:xfrm>
                          <a:off x="0" y="0"/>
                          <a:ext cx="1484127" cy="1471333"/>
                        </a:xfrm>
                        <a:prstGeom prst="rect">
                          <a:avLst/>
                        </a:prstGeom>
                        <a:ln w="3175">
                          <a:noFill/>
                        </a:ln>
                      </p166:spPr>
                    </pslz:zmPr>
                  </pslz:sldZmObj>
                </pslz:sldZm>
              </a:graphicData>
            </a:graphic>
          </p:graphicFrame>
        </mc:Choice>
        <mc:Fallback xmlns="">
          <p:pic>
            <p:nvPicPr>
              <p:cNvPr id="17" name="Vista general de diapositiva 16">
                <a:hlinkClick r:id="rId7" action="ppaction://hlinksldjump"/>
                <a:extLst>
                  <a:ext uri="{FF2B5EF4-FFF2-40B4-BE49-F238E27FC236}">
                    <a16:creationId xmlns:a16="http://schemas.microsoft.com/office/drawing/2014/main" id="{BF6EB86A-30AD-110F-2703-88F038A52838}"/>
                  </a:ext>
                </a:extLst>
              </p:cNvPr>
              <p:cNvPicPr>
                <a:picLocks noGrp="1" noRot="1" noChangeAspect="1" noMove="1" noResize="1" noEditPoints="1" noAdjustHandles="1" noChangeArrowheads="1" noChangeShapeType="1"/>
              </p:cNvPicPr>
              <p:nvPr/>
            </p:nvPicPr>
            <p:blipFill>
              <a:blip r:embed="rId8"/>
              <a:stretch>
                <a:fillRect/>
              </a:stretch>
            </p:blipFill>
            <p:spPr>
              <a:xfrm>
                <a:off x="855909" y="3227385"/>
                <a:ext cx="1484127" cy="1471333"/>
              </a:xfrm>
              <a:prstGeom prst="rect">
                <a:avLst/>
              </a:prstGeom>
              <a:ln w="3175">
                <a:noFill/>
              </a:ln>
            </p:spPr>
          </p:pic>
        </mc:Fallback>
      </mc:AlternateContent>
    </p:spTree>
    <p:extLst>
      <p:ext uri="{BB962C8B-B14F-4D97-AF65-F5344CB8AC3E}">
        <p14:creationId xmlns:p14="http://schemas.microsoft.com/office/powerpoint/2010/main" val="53638649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7A999-F716-D2DD-F6F7-D05FA61971FC}"/>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324B6C96-74AC-BA63-765D-CC01A3E6E7BB}"/>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E1487876-C07F-1339-8306-DB9DBB9C4473}"/>
              </a:ext>
            </a:extLst>
          </p:cNvPr>
          <p:cNvSpPr>
            <a:spLocks noGrp="1"/>
          </p:cNvSpPr>
          <p:nvPr>
            <p:ph type="title"/>
          </p:nvPr>
        </p:nvSpPr>
        <p:spPr>
          <a:xfrm>
            <a:off x="658906" y="126718"/>
            <a:ext cx="10694894" cy="1325563"/>
          </a:xfrm>
        </p:spPr>
        <p:txBody>
          <a:bodyPr>
            <a:noAutofit/>
          </a:bodyPr>
          <a:lstStyle/>
          <a:p>
            <a:pPr algn="just"/>
            <a:r>
              <a:rPr lang="es-MX" sz="2400" dirty="0">
                <a:solidFill>
                  <a:srgbClr val="0B2C48"/>
                </a:solidFill>
                <a:latin typeface="Montserrat" pitchFamily="2" charset="77"/>
              </a:rPr>
              <a:t>El formato de </a:t>
            </a:r>
            <a:r>
              <a:rPr lang="es-MX" sz="2400" b="1" dirty="0">
                <a:solidFill>
                  <a:srgbClr val="0B2C48"/>
                </a:solidFill>
                <a:latin typeface="Montserrat" pitchFamily="2" charset="77"/>
              </a:rPr>
              <a:t>FOTOS </a:t>
            </a:r>
            <a:r>
              <a:rPr lang="es-MX" sz="2400" dirty="0">
                <a:solidFill>
                  <a:srgbClr val="0B2C48"/>
                </a:solidFill>
                <a:latin typeface="Montserrat" pitchFamily="2" charset="77"/>
              </a:rPr>
              <a:t>es nuestro vehículo más efectivo para la difusión masiva de información crítica</a:t>
            </a:r>
          </a:p>
        </p:txBody>
      </p:sp>
      <p:pic>
        <p:nvPicPr>
          <p:cNvPr id="8" name="Imagen 7">
            <a:extLst>
              <a:ext uri="{FF2B5EF4-FFF2-40B4-BE49-F238E27FC236}">
                <a16:creationId xmlns:a16="http://schemas.microsoft.com/office/drawing/2014/main" id="{6FEF7CC5-3792-C5D6-9C37-620E7F7D8533}"/>
              </a:ext>
            </a:extLst>
          </p:cNvPr>
          <p:cNvPicPr>
            <a:picLocks noChangeAspect="1"/>
          </p:cNvPicPr>
          <p:nvPr/>
        </p:nvPicPr>
        <p:blipFill>
          <a:blip r:embed="rId2"/>
          <a:srcRect l="5835" t="29176" r="49893" b="6416"/>
          <a:stretch>
            <a:fillRect/>
          </a:stretch>
        </p:blipFill>
        <p:spPr>
          <a:xfrm>
            <a:off x="551330" y="1452281"/>
            <a:ext cx="5437094" cy="5136778"/>
          </a:xfrm>
          <a:prstGeom prst="rect">
            <a:avLst/>
          </a:prstGeom>
        </p:spPr>
      </p:pic>
      <p:pic>
        <p:nvPicPr>
          <p:cNvPr id="10" name="Imagen 9">
            <a:extLst>
              <a:ext uri="{FF2B5EF4-FFF2-40B4-BE49-F238E27FC236}">
                <a16:creationId xmlns:a16="http://schemas.microsoft.com/office/drawing/2014/main" id="{75669977-7E78-8E82-32AE-853F0F52A867}"/>
              </a:ext>
            </a:extLst>
          </p:cNvPr>
          <p:cNvPicPr>
            <a:picLocks noChangeAspect="1"/>
          </p:cNvPicPr>
          <p:nvPr/>
        </p:nvPicPr>
        <p:blipFill>
          <a:blip r:embed="rId2"/>
          <a:srcRect l="47735" t="29175" r="4373" b="9283"/>
          <a:stretch>
            <a:fillRect/>
          </a:stretch>
        </p:blipFill>
        <p:spPr>
          <a:xfrm>
            <a:off x="5697071" y="1452281"/>
            <a:ext cx="5881723" cy="4908178"/>
          </a:xfrm>
          <a:prstGeom prst="rect">
            <a:avLst/>
          </a:prstGeom>
        </p:spPr>
      </p:pic>
      <p:pic>
        <p:nvPicPr>
          <p:cNvPr id="1026" name="Picture 2" descr="No hay ninguna descripción de la foto disponible.">
            <a:extLst>
              <a:ext uri="{FF2B5EF4-FFF2-40B4-BE49-F238E27FC236}">
                <a16:creationId xmlns:a16="http://schemas.microsoft.com/office/drawing/2014/main" id="{1DC6AC48-E4F0-F740-95B2-311168F877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024" b="16665"/>
          <a:stretch>
            <a:fillRect/>
          </a:stretch>
        </p:blipFill>
        <p:spPr bwMode="auto">
          <a:xfrm>
            <a:off x="1414261" y="2532311"/>
            <a:ext cx="3561384" cy="381842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82577E16-14AA-3BEE-7198-519D82B74CB6}"/>
              </a:ext>
            </a:extLst>
          </p:cNvPr>
          <p:cNvSpPr txBox="1"/>
          <p:nvPr/>
        </p:nvSpPr>
        <p:spPr>
          <a:xfrm>
            <a:off x="1423989" y="5068111"/>
            <a:ext cx="2247090" cy="1169551"/>
          </a:xfrm>
          <a:prstGeom prst="rect">
            <a:avLst/>
          </a:prstGeom>
          <a:noFill/>
        </p:spPr>
        <p:txBody>
          <a:bodyPr wrap="square" rtlCol="0">
            <a:spAutoFit/>
          </a:bodyPr>
          <a:lstStyle/>
          <a:p>
            <a:r>
              <a:rPr lang="es-MX" sz="1400" b="1" dirty="0">
                <a:solidFill>
                  <a:schemeClr val="bg1"/>
                </a:solidFill>
                <a:latin typeface="Montserrat" pitchFamily="2" charset="77"/>
              </a:rPr>
              <a:t>REPORTE DE LLUVIA Y ACTIVACIÓN DE GRUPO TORMENTA</a:t>
            </a:r>
          </a:p>
          <a:p>
            <a:r>
              <a:rPr lang="es-MX" sz="1400" b="1" dirty="0">
                <a:solidFill>
                  <a:schemeClr val="bg1"/>
                </a:solidFill>
                <a:latin typeface="Montserrat" pitchFamily="2" charset="77"/>
              </a:rPr>
              <a:t>13 DE SEPTIEMBRE</a:t>
            </a:r>
          </a:p>
          <a:p>
            <a:r>
              <a:rPr lang="es-MX" sz="1400" b="1" dirty="0">
                <a:solidFill>
                  <a:schemeClr val="bg1"/>
                </a:solidFill>
                <a:latin typeface="Montserrat" pitchFamily="2" charset="77"/>
              </a:rPr>
              <a:t>74,267 VISTAS</a:t>
            </a:r>
          </a:p>
        </p:txBody>
      </p:sp>
    </p:spTree>
    <p:extLst>
      <p:ext uri="{BB962C8B-B14F-4D97-AF65-F5344CB8AC3E}">
        <p14:creationId xmlns:p14="http://schemas.microsoft.com/office/powerpoint/2010/main" val="4260045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F1A4F-12BA-6E98-6B3A-96A9F6DDC285}"/>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3807B724-76E9-1D25-E93F-275B2A866687}"/>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058BE70D-F8A7-D033-3327-730AFC4E0773}"/>
              </a:ext>
            </a:extLst>
          </p:cNvPr>
          <p:cNvSpPr>
            <a:spLocks noGrp="1"/>
          </p:cNvSpPr>
          <p:nvPr>
            <p:ph type="title"/>
          </p:nvPr>
        </p:nvSpPr>
        <p:spPr>
          <a:xfrm>
            <a:off x="658906" y="365125"/>
            <a:ext cx="10892118" cy="1325563"/>
          </a:xfrm>
        </p:spPr>
        <p:txBody>
          <a:bodyPr/>
          <a:lstStyle/>
          <a:p>
            <a:pPr algn="just"/>
            <a:r>
              <a:rPr kumimoji="0" lang="es-MX" sz="2400" b="0" i="0" u="none" strike="noStrike" kern="1200" cap="none" spc="0" normalizeH="0" baseline="0" noProof="0" dirty="0">
                <a:ln>
                  <a:noFill/>
                </a:ln>
                <a:solidFill>
                  <a:srgbClr val="0B2C48"/>
                </a:solidFill>
                <a:effectLst/>
                <a:uLnTx/>
                <a:uFillTx/>
                <a:latin typeface="Montserrat" pitchFamily="2" charset="77"/>
                <a:ea typeface="+mj-ea"/>
                <a:cs typeface="+mj-cs"/>
              </a:rPr>
              <a:t>El contenido </a:t>
            </a:r>
            <a:r>
              <a:rPr kumimoji="0" lang="es-MX" sz="2400" b="1" i="0" u="none" strike="noStrike" kern="1200" cap="none" spc="0" normalizeH="0" baseline="0" noProof="0" dirty="0">
                <a:ln>
                  <a:noFill/>
                </a:ln>
                <a:solidFill>
                  <a:srgbClr val="0B2C48"/>
                </a:solidFill>
                <a:effectLst/>
                <a:uLnTx/>
                <a:uFillTx/>
                <a:latin typeface="Montserrat" pitchFamily="2" charset="77"/>
                <a:ea typeface="+mj-ea"/>
                <a:cs typeface="+mj-cs"/>
              </a:rPr>
              <a:t>AUDIOVISUAL </a:t>
            </a:r>
            <a:r>
              <a:rPr kumimoji="0" lang="es-MX" sz="2400" b="0" i="0" u="none" strike="noStrike" kern="1200" cap="none" spc="0" normalizeH="0" baseline="0" noProof="0" dirty="0">
                <a:ln>
                  <a:noFill/>
                </a:ln>
                <a:solidFill>
                  <a:srgbClr val="0B2C48"/>
                </a:solidFill>
                <a:effectLst/>
                <a:uLnTx/>
                <a:uFillTx/>
                <a:latin typeface="Montserrat" pitchFamily="2" charset="77"/>
                <a:ea typeface="+mj-ea"/>
                <a:cs typeface="+mj-cs"/>
              </a:rPr>
              <a:t>humaniza nuestro trabajo y construye una narrativa de confianza y servicio.</a:t>
            </a:r>
            <a:endParaRPr lang="es-MX" dirty="0"/>
          </a:p>
        </p:txBody>
      </p:sp>
      <p:pic>
        <p:nvPicPr>
          <p:cNvPr id="7" name="Imagen 6">
            <a:extLst>
              <a:ext uri="{FF2B5EF4-FFF2-40B4-BE49-F238E27FC236}">
                <a16:creationId xmlns:a16="http://schemas.microsoft.com/office/drawing/2014/main" id="{91A92A7D-592B-A2D5-1D7D-2C9B536494C6}"/>
              </a:ext>
            </a:extLst>
          </p:cNvPr>
          <p:cNvPicPr>
            <a:picLocks noChangeAspect="1"/>
          </p:cNvPicPr>
          <p:nvPr/>
        </p:nvPicPr>
        <p:blipFill>
          <a:blip r:embed="rId2"/>
          <a:srcRect l="2873" t="24380" r="3874" b="11947"/>
          <a:stretch>
            <a:fillRect/>
          </a:stretch>
        </p:blipFill>
        <p:spPr>
          <a:xfrm>
            <a:off x="1035423" y="1583111"/>
            <a:ext cx="10371563" cy="4598894"/>
          </a:xfrm>
          <a:prstGeom prst="rect">
            <a:avLst/>
          </a:prstGeom>
        </p:spPr>
      </p:pic>
    </p:spTree>
    <p:extLst>
      <p:ext uri="{BB962C8B-B14F-4D97-AF65-F5344CB8AC3E}">
        <p14:creationId xmlns:p14="http://schemas.microsoft.com/office/powerpoint/2010/main" val="2733910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84BA8477-D9C9-AB31-DFD8-965688682DBA}"/>
              </a:ext>
            </a:extLst>
          </p:cNvPr>
          <p:cNvGrpSpPr/>
          <p:nvPr/>
        </p:nvGrpSpPr>
        <p:grpSpPr>
          <a:xfrm>
            <a:off x="1516102" y="309963"/>
            <a:ext cx="9159795" cy="6238073"/>
            <a:chOff x="1516102" y="309963"/>
            <a:chExt cx="9159795" cy="6238073"/>
          </a:xfrm>
        </p:grpSpPr>
        <p:pic>
          <p:nvPicPr>
            <p:cNvPr id="17" name="Imagen 16">
              <a:extLst>
                <a:ext uri="{FF2B5EF4-FFF2-40B4-BE49-F238E27FC236}">
                  <a16:creationId xmlns:a16="http://schemas.microsoft.com/office/drawing/2014/main" id="{1D0DB2C4-A82A-249D-B1D8-C8191E3027D6}"/>
                </a:ext>
              </a:extLst>
            </p:cNvPr>
            <p:cNvPicPr>
              <a:picLocks noChangeAspect="1"/>
            </p:cNvPicPr>
            <p:nvPr/>
          </p:nvPicPr>
          <p:blipFill>
            <a:blip r:embed="rId2">
              <a:alphaModFix amt="20000"/>
            </a:blip>
            <a:srcRect r="50511"/>
            <a:stretch>
              <a:fillRect/>
            </a:stretch>
          </p:blipFill>
          <p:spPr>
            <a:xfrm>
              <a:off x="1516102" y="309963"/>
              <a:ext cx="4579896" cy="3244405"/>
            </a:xfrm>
            <a:prstGeom prst="rect">
              <a:avLst/>
            </a:prstGeom>
          </p:spPr>
        </p:pic>
        <p:pic>
          <p:nvPicPr>
            <p:cNvPr id="19" name="Imagen 18">
              <a:extLst>
                <a:ext uri="{FF2B5EF4-FFF2-40B4-BE49-F238E27FC236}">
                  <a16:creationId xmlns:a16="http://schemas.microsoft.com/office/drawing/2014/main" id="{F6ADCA92-C515-7033-07B5-7410E3EEBCF8}"/>
                </a:ext>
              </a:extLst>
            </p:cNvPr>
            <p:cNvPicPr>
              <a:picLocks noChangeAspect="1"/>
            </p:cNvPicPr>
            <p:nvPr/>
          </p:nvPicPr>
          <p:blipFill>
            <a:blip r:embed="rId3">
              <a:alphaModFix amt="20000"/>
            </a:blip>
            <a:stretch>
              <a:fillRect/>
            </a:stretch>
          </p:blipFill>
          <p:spPr>
            <a:xfrm>
              <a:off x="1516102" y="3430133"/>
              <a:ext cx="4649384" cy="3117903"/>
            </a:xfrm>
            <a:prstGeom prst="rect">
              <a:avLst/>
            </a:prstGeom>
          </p:spPr>
        </p:pic>
        <p:pic>
          <p:nvPicPr>
            <p:cNvPr id="21" name="Imagen 20">
              <a:extLst>
                <a:ext uri="{FF2B5EF4-FFF2-40B4-BE49-F238E27FC236}">
                  <a16:creationId xmlns:a16="http://schemas.microsoft.com/office/drawing/2014/main" id="{BBAC8ACA-BA61-3AEC-3BB4-C2F750497304}"/>
                </a:ext>
              </a:extLst>
            </p:cNvPr>
            <p:cNvPicPr>
              <a:picLocks noChangeAspect="1"/>
            </p:cNvPicPr>
            <p:nvPr/>
          </p:nvPicPr>
          <p:blipFill>
            <a:blip r:embed="rId4">
              <a:alphaModFix amt="20000"/>
            </a:blip>
            <a:srcRect t="38758"/>
            <a:stretch>
              <a:fillRect/>
            </a:stretch>
          </p:blipFill>
          <p:spPr>
            <a:xfrm>
              <a:off x="6095998" y="1325563"/>
              <a:ext cx="4579896" cy="2102303"/>
            </a:xfrm>
            <a:prstGeom prst="rect">
              <a:avLst/>
            </a:prstGeom>
          </p:spPr>
        </p:pic>
        <p:pic>
          <p:nvPicPr>
            <p:cNvPr id="23" name="Imagen 22">
              <a:extLst>
                <a:ext uri="{FF2B5EF4-FFF2-40B4-BE49-F238E27FC236}">
                  <a16:creationId xmlns:a16="http://schemas.microsoft.com/office/drawing/2014/main" id="{B1862B17-AFBC-4EFE-132F-274500287C13}"/>
                </a:ext>
              </a:extLst>
            </p:cNvPr>
            <p:cNvPicPr>
              <a:picLocks noChangeAspect="1"/>
            </p:cNvPicPr>
            <p:nvPr/>
          </p:nvPicPr>
          <p:blipFill>
            <a:blip r:embed="rId5">
              <a:alphaModFix amt="20000"/>
            </a:blip>
            <a:srcRect t="11720"/>
            <a:stretch>
              <a:fillRect/>
            </a:stretch>
          </p:blipFill>
          <p:spPr>
            <a:xfrm>
              <a:off x="6095998" y="3430133"/>
              <a:ext cx="4579899" cy="3117903"/>
            </a:xfrm>
            <a:prstGeom prst="rect">
              <a:avLst/>
            </a:prstGeom>
          </p:spPr>
        </p:pic>
        <p:pic>
          <p:nvPicPr>
            <p:cNvPr id="24" name="Imagen 23">
              <a:extLst>
                <a:ext uri="{FF2B5EF4-FFF2-40B4-BE49-F238E27FC236}">
                  <a16:creationId xmlns:a16="http://schemas.microsoft.com/office/drawing/2014/main" id="{E877099C-0869-A368-4A2C-97BBEA18FE2B}"/>
                </a:ext>
              </a:extLst>
            </p:cNvPr>
            <p:cNvPicPr>
              <a:picLocks noChangeAspect="1"/>
            </p:cNvPicPr>
            <p:nvPr/>
          </p:nvPicPr>
          <p:blipFill>
            <a:blip r:embed="rId4">
              <a:alphaModFix amt="20000"/>
            </a:blip>
            <a:srcRect t="9172" r="85001" b="62774"/>
            <a:stretch>
              <a:fillRect/>
            </a:stretch>
          </p:blipFill>
          <p:spPr>
            <a:xfrm>
              <a:off x="6130741" y="340140"/>
              <a:ext cx="1017675" cy="963038"/>
            </a:xfrm>
            <a:prstGeom prst="rect">
              <a:avLst/>
            </a:prstGeom>
          </p:spPr>
        </p:pic>
      </p:grpSp>
      <p:sp>
        <p:nvSpPr>
          <p:cNvPr id="2" name="Título 1">
            <a:extLst>
              <a:ext uri="{FF2B5EF4-FFF2-40B4-BE49-F238E27FC236}">
                <a16:creationId xmlns:a16="http://schemas.microsoft.com/office/drawing/2014/main" id="{B4A039F9-C11B-DEA4-7152-A8506E7A30F9}"/>
              </a:ext>
            </a:extLst>
          </p:cNvPr>
          <p:cNvSpPr>
            <a:spLocks noGrp="1"/>
          </p:cNvSpPr>
          <p:nvPr>
            <p:ph type="title"/>
          </p:nvPr>
        </p:nvSpPr>
        <p:spPr>
          <a:xfrm>
            <a:off x="160294" y="0"/>
            <a:ext cx="10515600" cy="1325563"/>
          </a:xfrm>
        </p:spPr>
        <p:txBody>
          <a:bodyPr>
            <a:normAutofit/>
          </a:bodyPr>
          <a:lstStyle/>
          <a:p>
            <a:r>
              <a:rPr lang="es-MX" sz="3200" b="1" dirty="0">
                <a:solidFill>
                  <a:srgbClr val="0B2C48"/>
                </a:solidFill>
                <a:latin typeface="Montserrat" pitchFamily="2" charset="77"/>
              </a:rPr>
              <a:t>Resultados 2025 </a:t>
            </a:r>
            <a:r>
              <a:rPr lang="es-MX" sz="2000" dirty="0">
                <a:solidFill>
                  <a:srgbClr val="0B2C48"/>
                </a:solidFill>
                <a:latin typeface="Montserrat" pitchFamily="2" charset="77"/>
              </a:rPr>
              <a:t>(34,582 seguidores)</a:t>
            </a:r>
            <a:endParaRPr lang="es-MX" sz="3200" dirty="0">
              <a:solidFill>
                <a:srgbClr val="0B2C48"/>
              </a:solidFill>
              <a:latin typeface="Montserrat" pitchFamily="2" charset="77"/>
            </a:endParaRPr>
          </a:p>
        </p:txBody>
      </p:sp>
      <p:sp>
        <p:nvSpPr>
          <p:cNvPr id="27" name="Rectángulo redondeado 26">
            <a:extLst>
              <a:ext uri="{FF2B5EF4-FFF2-40B4-BE49-F238E27FC236}">
                <a16:creationId xmlns:a16="http://schemas.microsoft.com/office/drawing/2014/main" id="{22AF6C8F-B337-989A-F91A-5D1B876CAF41}"/>
              </a:ext>
            </a:extLst>
          </p:cNvPr>
          <p:cNvSpPr/>
          <p:nvPr/>
        </p:nvSpPr>
        <p:spPr>
          <a:xfrm>
            <a:off x="1254868" y="1857588"/>
            <a:ext cx="2576707" cy="1264924"/>
          </a:xfrm>
          <a:prstGeom prst="roundRect">
            <a:avLst/>
          </a:prstGeom>
          <a:solidFill>
            <a:srgbClr val="0B2C4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8" name="Rectángulo redondeado 27">
            <a:extLst>
              <a:ext uri="{FF2B5EF4-FFF2-40B4-BE49-F238E27FC236}">
                <a16:creationId xmlns:a16="http://schemas.microsoft.com/office/drawing/2014/main" id="{DBD81CC8-8DF1-02C2-5678-86617CE3EAF4}"/>
              </a:ext>
            </a:extLst>
          </p:cNvPr>
          <p:cNvSpPr/>
          <p:nvPr/>
        </p:nvSpPr>
        <p:spPr>
          <a:xfrm>
            <a:off x="4757948" y="1835203"/>
            <a:ext cx="2576707" cy="1264924"/>
          </a:xfrm>
          <a:prstGeom prst="roundRect">
            <a:avLst/>
          </a:prstGeom>
          <a:solidFill>
            <a:srgbClr val="0B2C4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Rectángulo redondeado 28">
            <a:extLst>
              <a:ext uri="{FF2B5EF4-FFF2-40B4-BE49-F238E27FC236}">
                <a16:creationId xmlns:a16="http://schemas.microsoft.com/office/drawing/2014/main" id="{0D19821A-A123-807E-6D2E-99A4DD1D2036}"/>
              </a:ext>
            </a:extLst>
          </p:cNvPr>
          <p:cNvSpPr/>
          <p:nvPr/>
        </p:nvSpPr>
        <p:spPr>
          <a:xfrm>
            <a:off x="8261028" y="1835203"/>
            <a:ext cx="2576707" cy="1264924"/>
          </a:xfrm>
          <a:prstGeom prst="roundRect">
            <a:avLst/>
          </a:prstGeom>
          <a:solidFill>
            <a:srgbClr val="0B2C4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Rectángulo redondeado 30">
            <a:extLst>
              <a:ext uri="{FF2B5EF4-FFF2-40B4-BE49-F238E27FC236}">
                <a16:creationId xmlns:a16="http://schemas.microsoft.com/office/drawing/2014/main" id="{2FD32943-EF8F-F4B5-4690-B786417C088F}"/>
              </a:ext>
            </a:extLst>
          </p:cNvPr>
          <p:cNvSpPr/>
          <p:nvPr/>
        </p:nvSpPr>
        <p:spPr>
          <a:xfrm>
            <a:off x="2885872" y="3959891"/>
            <a:ext cx="2576707" cy="1264924"/>
          </a:xfrm>
          <a:prstGeom prst="roundRect">
            <a:avLst/>
          </a:prstGeom>
          <a:solidFill>
            <a:srgbClr val="0B2C4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Rectángulo redondeado 31">
            <a:extLst>
              <a:ext uri="{FF2B5EF4-FFF2-40B4-BE49-F238E27FC236}">
                <a16:creationId xmlns:a16="http://schemas.microsoft.com/office/drawing/2014/main" id="{4256CBFA-8A58-6DA3-14DB-BA87B99B11A0}"/>
              </a:ext>
            </a:extLst>
          </p:cNvPr>
          <p:cNvSpPr/>
          <p:nvPr/>
        </p:nvSpPr>
        <p:spPr>
          <a:xfrm>
            <a:off x="6388952" y="3937506"/>
            <a:ext cx="2576707" cy="1264924"/>
          </a:xfrm>
          <a:prstGeom prst="roundRect">
            <a:avLst/>
          </a:prstGeom>
          <a:solidFill>
            <a:srgbClr val="0B2C4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Lágrima 32">
            <a:extLst>
              <a:ext uri="{FF2B5EF4-FFF2-40B4-BE49-F238E27FC236}">
                <a16:creationId xmlns:a16="http://schemas.microsoft.com/office/drawing/2014/main" id="{A93CD2C2-D8BD-9E94-8FDB-2FBBFD3C1226}"/>
              </a:ext>
            </a:extLst>
          </p:cNvPr>
          <p:cNvSpPr/>
          <p:nvPr/>
        </p:nvSpPr>
        <p:spPr>
          <a:xfrm>
            <a:off x="675169" y="2051449"/>
            <a:ext cx="973161" cy="973161"/>
          </a:xfrm>
          <a:prstGeom prst="teardrop">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4" name="Lágrima 33">
            <a:extLst>
              <a:ext uri="{FF2B5EF4-FFF2-40B4-BE49-F238E27FC236}">
                <a16:creationId xmlns:a16="http://schemas.microsoft.com/office/drawing/2014/main" id="{24709A36-3B7D-F456-B59C-0229EC980E65}"/>
              </a:ext>
            </a:extLst>
          </p:cNvPr>
          <p:cNvSpPr/>
          <p:nvPr/>
        </p:nvSpPr>
        <p:spPr>
          <a:xfrm>
            <a:off x="4196464" y="2003469"/>
            <a:ext cx="973161" cy="973161"/>
          </a:xfrm>
          <a:prstGeom prst="teardrop">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5" name="Lágrima 34">
            <a:extLst>
              <a:ext uri="{FF2B5EF4-FFF2-40B4-BE49-F238E27FC236}">
                <a16:creationId xmlns:a16="http://schemas.microsoft.com/office/drawing/2014/main" id="{60243294-9B30-C8DE-7813-171EFCEC5C4F}"/>
              </a:ext>
            </a:extLst>
          </p:cNvPr>
          <p:cNvSpPr/>
          <p:nvPr/>
        </p:nvSpPr>
        <p:spPr>
          <a:xfrm>
            <a:off x="7699544" y="2051448"/>
            <a:ext cx="973161" cy="973161"/>
          </a:xfrm>
          <a:prstGeom prst="teardrop">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6" name="Lágrima 35">
            <a:extLst>
              <a:ext uri="{FF2B5EF4-FFF2-40B4-BE49-F238E27FC236}">
                <a16:creationId xmlns:a16="http://schemas.microsoft.com/office/drawing/2014/main" id="{35E698FB-2D52-8055-A917-00627438EFE7}"/>
              </a:ext>
            </a:extLst>
          </p:cNvPr>
          <p:cNvSpPr/>
          <p:nvPr/>
        </p:nvSpPr>
        <p:spPr>
          <a:xfrm>
            <a:off x="2281754" y="4156019"/>
            <a:ext cx="973161" cy="973161"/>
          </a:xfrm>
          <a:prstGeom prst="teardrop">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7" name="Lágrima 36">
            <a:extLst>
              <a:ext uri="{FF2B5EF4-FFF2-40B4-BE49-F238E27FC236}">
                <a16:creationId xmlns:a16="http://schemas.microsoft.com/office/drawing/2014/main" id="{6CC2C4F1-73F9-8AA9-FA05-EB0FF328BDE6}"/>
              </a:ext>
            </a:extLst>
          </p:cNvPr>
          <p:cNvSpPr/>
          <p:nvPr/>
        </p:nvSpPr>
        <p:spPr>
          <a:xfrm>
            <a:off x="5803049" y="4108039"/>
            <a:ext cx="973161" cy="973161"/>
          </a:xfrm>
          <a:prstGeom prst="teardrop">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39" name="Imagen 38">
            <a:extLst>
              <a:ext uri="{FF2B5EF4-FFF2-40B4-BE49-F238E27FC236}">
                <a16:creationId xmlns:a16="http://schemas.microsoft.com/office/drawing/2014/main" id="{95F400EB-8B3F-C4C4-59D0-D83FF485F0DC}"/>
              </a:ext>
            </a:extLst>
          </p:cNvPr>
          <p:cNvPicPr>
            <a:picLocks noChangeAspect="1"/>
          </p:cNvPicPr>
          <p:nvPr/>
        </p:nvPicPr>
        <p:blipFill>
          <a:blip r:embed="rId6"/>
          <a:srcRect r="64483" b="48097"/>
          <a:stretch>
            <a:fillRect/>
          </a:stretch>
        </p:blipFill>
        <p:spPr>
          <a:xfrm>
            <a:off x="661456" y="2028556"/>
            <a:ext cx="973162" cy="948074"/>
          </a:xfrm>
          <a:prstGeom prst="rect">
            <a:avLst/>
          </a:prstGeom>
        </p:spPr>
      </p:pic>
      <p:pic>
        <p:nvPicPr>
          <p:cNvPr id="40" name="Imagen 39">
            <a:extLst>
              <a:ext uri="{FF2B5EF4-FFF2-40B4-BE49-F238E27FC236}">
                <a16:creationId xmlns:a16="http://schemas.microsoft.com/office/drawing/2014/main" id="{5756E502-EB7B-6206-9678-0F74C1BBB24E}"/>
              </a:ext>
            </a:extLst>
          </p:cNvPr>
          <p:cNvPicPr>
            <a:picLocks noChangeAspect="1"/>
          </p:cNvPicPr>
          <p:nvPr/>
        </p:nvPicPr>
        <p:blipFill>
          <a:blip r:embed="rId6"/>
          <a:srcRect l="31658" t="-846" r="32825" b="48943"/>
          <a:stretch>
            <a:fillRect/>
          </a:stretch>
        </p:blipFill>
        <p:spPr>
          <a:xfrm>
            <a:off x="4214221" y="1978842"/>
            <a:ext cx="973162" cy="948074"/>
          </a:xfrm>
          <a:prstGeom prst="rect">
            <a:avLst/>
          </a:prstGeom>
        </p:spPr>
      </p:pic>
      <p:pic>
        <p:nvPicPr>
          <p:cNvPr id="41" name="Imagen 40">
            <a:extLst>
              <a:ext uri="{FF2B5EF4-FFF2-40B4-BE49-F238E27FC236}">
                <a16:creationId xmlns:a16="http://schemas.microsoft.com/office/drawing/2014/main" id="{F2112D0B-2BEA-4184-98B1-A4C153B795C5}"/>
              </a:ext>
            </a:extLst>
          </p:cNvPr>
          <p:cNvPicPr>
            <a:picLocks noChangeAspect="1"/>
          </p:cNvPicPr>
          <p:nvPr/>
        </p:nvPicPr>
        <p:blipFill>
          <a:blip r:embed="rId6"/>
          <a:srcRect l="64966" t="686" r="-483" b="47411"/>
          <a:stretch>
            <a:fillRect/>
          </a:stretch>
        </p:blipFill>
        <p:spPr>
          <a:xfrm>
            <a:off x="7785873" y="2044535"/>
            <a:ext cx="973162" cy="948074"/>
          </a:xfrm>
          <a:prstGeom prst="rect">
            <a:avLst/>
          </a:prstGeom>
        </p:spPr>
      </p:pic>
      <p:pic>
        <p:nvPicPr>
          <p:cNvPr id="42" name="Imagen 41">
            <a:extLst>
              <a:ext uri="{FF2B5EF4-FFF2-40B4-BE49-F238E27FC236}">
                <a16:creationId xmlns:a16="http://schemas.microsoft.com/office/drawing/2014/main" id="{B3A0123D-D70D-E7E6-8DF1-2FD48AD3E423}"/>
              </a:ext>
            </a:extLst>
          </p:cNvPr>
          <p:cNvPicPr>
            <a:picLocks noChangeAspect="1"/>
          </p:cNvPicPr>
          <p:nvPr/>
        </p:nvPicPr>
        <p:blipFill>
          <a:blip r:embed="rId6"/>
          <a:srcRect l="17937" t="48178" r="46546" b="-81"/>
          <a:stretch>
            <a:fillRect/>
          </a:stretch>
        </p:blipFill>
        <p:spPr>
          <a:xfrm>
            <a:off x="2375491" y="4156019"/>
            <a:ext cx="973162" cy="948074"/>
          </a:xfrm>
          <a:prstGeom prst="rect">
            <a:avLst/>
          </a:prstGeom>
        </p:spPr>
      </p:pic>
      <p:pic>
        <p:nvPicPr>
          <p:cNvPr id="43" name="Imagen 42">
            <a:extLst>
              <a:ext uri="{FF2B5EF4-FFF2-40B4-BE49-F238E27FC236}">
                <a16:creationId xmlns:a16="http://schemas.microsoft.com/office/drawing/2014/main" id="{2B6CBD36-2184-453C-3C3A-A9E7610F85C6}"/>
              </a:ext>
            </a:extLst>
          </p:cNvPr>
          <p:cNvPicPr>
            <a:picLocks noChangeAspect="1"/>
          </p:cNvPicPr>
          <p:nvPr/>
        </p:nvPicPr>
        <p:blipFill>
          <a:blip r:embed="rId6"/>
          <a:srcRect l="52647" t="49701" r="11836" b="-1604"/>
          <a:stretch>
            <a:fillRect/>
          </a:stretch>
        </p:blipFill>
        <p:spPr>
          <a:xfrm>
            <a:off x="5912099" y="4150549"/>
            <a:ext cx="973162" cy="948074"/>
          </a:xfrm>
          <a:prstGeom prst="rect">
            <a:avLst/>
          </a:prstGeom>
        </p:spPr>
      </p:pic>
      <p:cxnSp>
        <p:nvCxnSpPr>
          <p:cNvPr id="46" name="Conector recto de flecha 45">
            <a:extLst>
              <a:ext uri="{FF2B5EF4-FFF2-40B4-BE49-F238E27FC236}">
                <a16:creationId xmlns:a16="http://schemas.microsoft.com/office/drawing/2014/main" id="{EEE525E0-B64F-E95A-585B-73A95701CFCD}"/>
              </a:ext>
            </a:extLst>
          </p:cNvPr>
          <p:cNvCxnSpPr>
            <a:cxnSpLocks/>
          </p:cNvCxnSpPr>
          <p:nvPr/>
        </p:nvCxnSpPr>
        <p:spPr>
          <a:xfrm flipV="1">
            <a:off x="1981916" y="2181580"/>
            <a:ext cx="0" cy="58457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0" name="CuadroTexto 49">
            <a:extLst>
              <a:ext uri="{FF2B5EF4-FFF2-40B4-BE49-F238E27FC236}">
                <a16:creationId xmlns:a16="http://schemas.microsoft.com/office/drawing/2014/main" id="{1DDA3D53-E712-FC2E-CDD9-D3B3EE1FB070}"/>
              </a:ext>
            </a:extLst>
          </p:cNvPr>
          <p:cNvSpPr txBox="1"/>
          <p:nvPr/>
        </p:nvSpPr>
        <p:spPr>
          <a:xfrm>
            <a:off x="2097023" y="2228439"/>
            <a:ext cx="1204176" cy="523220"/>
          </a:xfrm>
          <a:prstGeom prst="rect">
            <a:avLst/>
          </a:prstGeom>
          <a:noFill/>
        </p:spPr>
        <p:txBody>
          <a:bodyPr wrap="none" rtlCol="0">
            <a:spAutoFit/>
          </a:bodyPr>
          <a:lstStyle/>
          <a:p>
            <a:r>
              <a:rPr lang="es-MX" sz="2800" b="1" dirty="0">
                <a:solidFill>
                  <a:schemeClr val="bg1"/>
                </a:solidFill>
                <a:latin typeface="Montserrat" pitchFamily="2" charset="77"/>
              </a:rPr>
              <a:t>18.9%</a:t>
            </a:r>
          </a:p>
        </p:txBody>
      </p:sp>
      <p:cxnSp>
        <p:nvCxnSpPr>
          <p:cNvPr id="51" name="Conector recto de flecha 50">
            <a:extLst>
              <a:ext uri="{FF2B5EF4-FFF2-40B4-BE49-F238E27FC236}">
                <a16:creationId xmlns:a16="http://schemas.microsoft.com/office/drawing/2014/main" id="{0E4C77B4-104B-1FCA-DEA9-8C6FFCA392B3}"/>
              </a:ext>
            </a:extLst>
          </p:cNvPr>
          <p:cNvCxnSpPr>
            <a:cxnSpLocks/>
          </p:cNvCxnSpPr>
          <p:nvPr/>
        </p:nvCxnSpPr>
        <p:spPr>
          <a:xfrm flipV="1">
            <a:off x="5394536" y="2147614"/>
            <a:ext cx="0" cy="58457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2" name="CuadroTexto 51">
            <a:extLst>
              <a:ext uri="{FF2B5EF4-FFF2-40B4-BE49-F238E27FC236}">
                <a16:creationId xmlns:a16="http://schemas.microsoft.com/office/drawing/2014/main" id="{F84FB312-1F38-689F-326D-F81B4012207D}"/>
              </a:ext>
            </a:extLst>
          </p:cNvPr>
          <p:cNvSpPr txBox="1"/>
          <p:nvPr/>
        </p:nvSpPr>
        <p:spPr>
          <a:xfrm>
            <a:off x="5509643" y="2194473"/>
            <a:ext cx="1537600" cy="523220"/>
          </a:xfrm>
          <a:prstGeom prst="rect">
            <a:avLst/>
          </a:prstGeom>
          <a:noFill/>
        </p:spPr>
        <p:txBody>
          <a:bodyPr wrap="none" rtlCol="0">
            <a:spAutoFit/>
          </a:bodyPr>
          <a:lstStyle/>
          <a:p>
            <a:r>
              <a:rPr lang="es-MX" sz="2800" b="1" dirty="0">
                <a:solidFill>
                  <a:schemeClr val="bg1"/>
                </a:solidFill>
                <a:latin typeface="Montserrat" pitchFamily="2" charset="77"/>
              </a:rPr>
              <a:t>344.9%</a:t>
            </a:r>
          </a:p>
        </p:txBody>
      </p:sp>
      <p:pic>
        <p:nvPicPr>
          <p:cNvPr id="54" name="Gráfico 53" descr="Woman con relleno sólido">
            <a:extLst>
              <a:ext uri="{FF2B5EF4-FFF2-40B4-BE49-F238E27FC236}">
                <a16:creationId xmlns:a16="http://schemas.microsoft.com/office/drawing/2014/main" id="{580CAC06-FB86-4922-17FB-C10EEA47FDD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965659" y="2001152"/>
            <a:ext cx="360855" cy="360855"/>
          </a:xfrm>
          <a:prstGeom prst="rect">
            <a:avLst/>
          </a:prstGeom>
        </p:spPr>
      </p:pic>
      <p:pic>
        <p:nvPicPr>
          <p:cNvPr id="56" name="Gráfico 55" descr="Man con relleno sólido">
            <a:extLst>
              <a:ext uri="{FF2B5EF4-FFF2-40B4-BE49-F238E27FC236}">
                <a16:creationId xmlns:a16="http://schemas.microsoft.com/office/drawing/2014/main" id="{FD3D4BAD-08DE-5FC6-D849-20D8DEE893D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974433" y="1997546"/>
            <a:ext cx="360855" cy="360855"/>
          </a:xfrm>
          <a:prstGeom prst="rect">
            <a:avLst/>
          </a:prstGeom>
        </p:spPr>
      </p:pic>
      <p:cxnSp>
        <p:nvCxnSpPr>
          <p:cNvPr id="59" name="Conector recto de flecha 58">
            <a:extLst>
              <a:ext uri="{FF2B5EF4-FFF2-40B4-BE49-F238E27FC236}">
                <a16:creationId xmlns:a16="http://schemas.microsoft.com/office/drawing/2014/main" id="{EF3EBE65-1241-2B6F-86E8-5B15FFFA7A37}"/>
              </a:ext>
            </a:extLst>
          </p:cNvPr>
          <p:cNvCxnSpPr>
            <a:cxnSpLocks/>
          </p:cNvCxnSpPr>
          <p:nvPr/>
        </p:nvCxnSpPr>
        <p:spPr>
          <a:xfrm flipV="1">
            <a:off x="3620794" y="4328150"/>
            <a:ext cx="0" cy="58457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0" name="CuadroTexto 59">
            <a:extLst>
              <a:ext uri="{FF2B5EF4-FFF2-40B4-BE49-F238E27FC236}">
                <a16:creationId xmlns:a16="http://schemas.microsoft.com/office/drawing/2014/main" id="{232CF39B-067D-F415-A1EB-54DFCF4680AE}"/>
              </a:ext>
            </a:extLst>
          </p:cNvPr>
          <p:cNvSpPr txBox="1"/>
          <p:nvPr/>
        </p:nvSpPr>
        <p:spPr>
          <a:xfrm>
            <a:off x="3735901" y="4375009"/>
            <a:ext cx="1154483" cy="523220"/>
          </a:xfrm>
          <a:prstGeom prst="rect">
            <a:avLst/>
          </a:prstGeom>
          <a:noFill/>
        </p:spPr>
        <p:txBody>
          <a:bodyPr wrap="none" rtlCol="0">
            <a:spAutoFit/>
          </a:bodyPr>
          <a:lstStyle/>
          <a:p>
            <a:r>
              <a:rPr lang="es-MX" sz="2800" b="1" dirty="0">
                <a:solidFill>
                  <a:schemeClr val="bg1"/>
                </a:solidFill>
                <a:latin typeface="Montserrat" pitchFamily="2" charset="77"/>
              </a:rPr>
              <a:t>22.1%</a:t>
            </a:r>
          </a:p>
        </p:txBody>
      </p:sp>
      <p:cxnSp>
        <p:nvCxnSpPr>
          <p:cNvPr id="61" name="Conector recto de flecha 60">
            <a:extLst>
              <a:ext uri="{FF2B5EF4-FFF2-40B4-BE49-F238E27FC236}">
                <a16:creationId xmlns:a16="http://schemas.microsoft.com/office/drawing/2014/main" id="{D105C90D-DBAF-1FDC-2B86-3AC17A37A3C2}"/>
              </a:ext>
            </a:extLst>
          </p:cNvPr>
          <p:cNvCxnSpPr>
            <a:cxnSpLocks/>
          </p:cNvCxnSpPr>
          <p:nvPr/>
        </p:nvCxnSpPr>
        <p:spPr>
          <a:xfrm flipV="1">
            <a:off x="7236200" y="4281291"/>
            <a:ext cx="0" cy="58457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2" name="CuadroTexto 61">
            <a:extLst>
              <a:ext uri="{FF2B5EF4-FFF2-40B4-BE49-F238E27FC236}">
                <a16:creationId xmlns:a16="http://schemas.microsoft.com/office/drawing/2014/main" id="{61F3FA0E-89D3-98A6-1D58-2FF7ED3785B7}"/>
              </a:ext>
            </a:extLst>
          </p:cNvPr>
          <p:cNvSpPr txBox="1"/>
          <p:nvPr/>
        </p:nvSpPr>
        <p:spPr>
          <a:xfrm>
            <a:off x="7351307" y="4328150"/>
            <a:ext cx="1239442" cy="523220"/>
          </a:xfrm>
          <a:prstGeom prst="rect">
            <a:avLst/>
          </a:prstGeom>
          <a:noFill/>
        </p:spPr>
        <p:txBody>
          <a:bodyPr wrap="none" rtlCol="0">
            <a:spAutoFit/>
          </a:bodyPr>
          <a:lstStyle/>
          <a:p>
            <a:r>
              <a:rPr lang="es-MX" sz="2800" b="1" dirty="0">
                <a:solidFill>
                  <a:schemeClr val="bg1"/>
                </a:solidFill>
                <a:latin typeface="Montserrat" pitchFamily="2" charset="77"/>
              </a:rPr>
              <a:t>142%</a:t>
            </a:r>
            <a:r>
              <a:rPr lang="es-MX" b="1" dirty="0">
                <a:solidFill>
                  <a:srgbClr val="04A496"/>
                </a:solidFill>
                <a:latin typeface="Montserrat" pitchFamily="2" charset="77"/>
              </a:rPr>
              <a:t>*</a:t>
            </a:r>
            <a:endParaRPr lang="es-MX" sz="2800" b="1" dirty="0">
              <a:solidFill>
                <a:srgbClr val="04A496"/>
              </a:solidFill>
              <a:latin typeface="Montserrat" pitchFamily="2" charset="77"/>
            </a:endParaRPr>
          </a:p>
        </p:txBody>
      </p:sp>
      <p:sp>
        <p:nvSpPr>
          <p:cNvPr id="63" name="CuadroTexto 62">
            <a:extLst>
              <a:ext uri="{FF2B5EF4-FFF2-40B4-BE49-F238E27FC236}">
                <a16:creationId xmlns:a16="http://schemas.microsoft.com/office/drawing/2014/main" id="{D4365F69-1ED3-57C8-F686-9FF8A00EE638}"/>
              </a:ext>
            </a:extLst>
          </p:cNvPr>
          <p:cNvSpPr txBox="1"/>
          <p:nvPr/>
        </p:nvSpPr>
        <p:spPr>
          <a:xfrm>
            <a:off x="8880220" y="2420217"/>
            <a:ext cx="609461" cy="276999"/>
          </a:xfrm>
          <a:prstGeom prst="rect">
            <a:avLst/>
          </a:prstGeom>
          <a:noFill/>
        </p:spPr>
        <p:txBody>
          <a:bodyPr wrap="none" rtlCol="0">
            <a:spAutoFit/>
          </a:bodyPr>
          <a:lstStyle/>
          <a:p>
            <a:pPr algn="ctr"/>
            <a:r>
              <a:rPr lang="es-MX" sz="1200" b="1" dirty="0">
                <a:solidFill>
                  <a:schemeClr val="bg1"/>
                </a:solidFill>
                <a:latin typeface="Montserrat" pitchFamily="2" charset="77"/>
              </a:rPr>
              <a:t>61.3%</a:t>
            </a:r>
          </a:p>
        </p:txBody>
      </p:sp>
      <p:sp>
        <p:nvSpPr>
          <p:cNvPr id="64" name="CuadroTexto 63">
            <a:extLst>
              <a:ext uri="{FF2B5EF4-FFF2-40B4-BE49-F238E27FC236}">
                <a16:creationId xmlns:a16="http://schemas.microsoft.com/office/drawing/2014/main" id="{83BAC72D-C801-6840-1F4D-D86C8F2B5FE7}"/>
              </a:ext>
            </a:extLst>
          </p:cNvPr>
          <p:cNvSpPr txBox="1"/>
          <p:nvPr/>
        </p:nvSpPr>
        <p:spPr>
          <a:xfrm>
            <a:off x="9886117" y="2430517"/>
            <a:ext cx="647934" cy="276999"/>
          </a:xfrm>
          <a:prstGeom prst="rect">
            <a:avLst/>
          </a:prstGeom>
          <a:noFill/>
        </p:spPr>
        <p:txBody>
          <a:bodyPr wrap="none" rtlCol="0">
            <a:spAutoFit/>
          </a:bodyPr>
          <a:lstStyle/>
          <a:p>
            <a:pPr algn="ctr"/>
            <a:r>
              <a:rPr lang="es-MX" sz="1200" b="1" dirty="0">
                <a:solidFill>
                  <a:schemeClr val="bg1"/>
                </a:solidFill>
                <a:latin typeface="Montserrat" pitchFamily="2" charset="77"/>
              </a:rPr>
              <a:t>36.9%</a:t>
            </a:r>
          </a:p>
        </p:txBody>
      </p:sp>
      <p:sp>
        <p:nvSpPr>
          <p:cNvPr id="66" name="CuadroTexto 65">
            <a:extLst>
              <a:ext uri="{FF2B5EF4-FFF2-40B4-BE49-F238E27FC236}">
                <a16:creationId xmlns:a16="http://schemas.microsoft.com/office/drawing/2014/main" id="{790AB4FD-9F66-74A8-6137-FC05B47A070D}"/>
              </a:ext>
            </a:extLst>
          </p:cNvPr>
          <p:cNvSpPr txBox="1"/>
          <p:nvPr/>
        </p:nvSpPr>
        <p:spPr>
          <a:xfrm>
            <a:off x="9123923" y="2674520"/>
            <a:ext cx="1397283" cy="307777"/>
          </a:xfrm>
          <a:prstGeom prst="rect">
            <a:avLst/>
          </a:prstGeom>
          <a:noFill/>
        </p:spPr>
        <p:txBody>
          <a:bodyPr wrap="square">
            <a:spAutoFit/>
          </a:bodyPr>
          <a:lstStyle/>
          <a:p>
            <a:r>
              <a:rPr lang="es-MX" sz="1400" dirty="0">
                <a:solidFill>
                  <a:schemeClr val="bg1"/>
                </a:solidFill>
                <a:latin typeface="Montserrat" pitchFamily="2" charset="77"/>
              </a:rPr>
              <a:t>25-44 años</a:t>
            </a:r>
            <a:endParaRPr lang="es-MX" sz="1400" dirty="0"/>
          </a:p>
        </p:txBody>
      </p:sp>
      <p:sp>
        <p:nvSpPr>
          <p:cNvPr id="67" name="CuadroTexto 66">
            <a:extLst>
              <a:ext uri="{FF2B5EF4-FFF2-40B4-BE49-F238E27FC236}">
                <a16:creationId xmlns:a16="http://schemas.microsoft.com/office/drawing/2014/main" id="{58511197-852E-0B48-207F-A90F1C183771}"/>
              </a:ext>
            </a:extLst>
          </p:cNvPr>
          <p:cNvSpPr txBox="1"/>
          <p:nvPr/>
        </p:nvSpPr>
        <p:spPr>
          <a:xfrm>
            <a:off x="7578199" y="6271037"/>
            <a:ext cx="4488729" cy="276999"/>
          </a:xfrm>
          <a:prstGeom prst="rect">
            <a:avLst/>
          </a:prstGeom>
          <a:noFill/>
        </p:spPr>
        <p:txBody>
          <a:bodyPr wrap="none" rtlCol="0">
            <a:spAutoFit/>
          </a:bodyPr>
          <a:lstStyle/>
          <a:p>
            <a:r>
              <a:rPr lang="es-MX" sz="1200" b="1" dirty="0">
                <a:solidFill>
                  <a:srgbClr val="04A496"/>
                </a:solidFill>
                <a:latin typeface="Montserrat" pitchFamily="2" charset="77"/>
              </a:rPr>
              <a:t>*Engagement: </a:t>
            </a:r>
            <a:r>
              <a:rPr lang="es-MX" sz="1200" dirty="0">
                <a:solidFill>
                  <a:srgbClr val="013271"/>
                </a:solidFill>
                <a:latin typeface="Montserrat" pitchFamily="2" charset="77"/>
              </a:rPr>
              <a:t>(Likes+Comentarios)/Seguidores X 100%)</a:t>
            </a:r>
          </a:p>
        </p:txBody>
      </p:sp>
    </p:spTree>
    <p:extLst>
      <p:ext uri="{BB962C8B-B14F-4D97-AF65-F5344CB8AC3E}">
        <p14:creationId xmlns:p14="http://schemas.microsoft.com/office/powerpoint/2010/main" val="56625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56538-BAFC-1DC8-9D2E-03A7A79B0FB6}"/>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B6428A11-7128-2FE2-66AF-853CE340C805}"/>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12B6D018-836F-8D97-0357-5DEC674B6878}"/>
              </a:ext>
            </a:extLst>
          </p:cNvPr>
          <p:cNvSpPr>
            <a:spLocks noGrp="1"/>
          </p:cNvSpPr>
          <p:nvPr>
            <p:ph type="title"/>
          </p:nvPr>
        </p:nvSpPr>
        <p:spPr>
          <a:xfrm>
            <a:off x="524435" y="297890"/>
            <a:ext cx="10999694" cy="1325563"/>
          </a:xfrm>
        </p:spPr>
        <p:txBody>
          <a:bodyPr>
            <a:noAutofit/>
          </a:bodyPr>
          <a:lstStyle/>
          <a:p>
            <a:pPr algn="just"/>
            <a:r>
              <a:rPr lang="es-MX" sz="2800" b="1" dirty="0">
                <a:solidFill>
                  <a:srgbClr val="0B2C48"/>
                </a:solidFill>
                <a:latin typeface="Montserrat" pitchFamily="2" charset="77"/>
              </a:rPr>
              <a:t>El análisis revela 4 conclusiones clave para guiar nuestra estrategia futura</a:t>
            </a:r>
          </a:p>
        </p:txBody>
      </p:sp>
      <p:pic>
        <p:nvPicPr>
          <p:cNvPr id="6" name="Imagen 5">
            <a:extLst>
              <a:ext uri="{FF2B5EF4-FFF2-40B4-BE49-F238E27FC236}">
                <a16:creationId xmlns:a16="http://schemas.microsoft.com/office/drawing/2014/main" id="{E0255843-6A6B-7AA8-8440-6DAA02D9BDF6}"/>
              </a:ext>
            </a:extLst>
          </p:cNvPr>
          <p:cNvPicPr>
            <a:picLocks noChangeAspect="1"/>
          </p:cNvPicPr>
          <p:nvPr/>
        </p:nvPicPr>
        <p:blipFill>
          <a:blip r:embed="rId2"/>
          <a:srcRect l="5162" t="29708" r="3662" b="11947"/>
          <a:stretch>
            <a:fillRect/>
          </a:stretch>
        </p:blipFill>
        <p:spPr>
          <a:xfrm>
            <a:off x="648324" y="1690688"/>
            <a:ext cx="10913709" cy="4535300"/>
          </a:xfrm>
          <a:prstGeom prst="rect">
            <a:avLst/>
          </a:prstGeom>
        </p:spPr>
      </p:pic>
    </p:spTree>
    <p:extLst>
      <p:ext uri="{BB962C8B-B14F-4D97-AF65-F5344CB8AC3E}">
        <p14:creationId xmlns:p14="http://schemas.microsoft.com/office/powerpoint/2010/main" val="428358306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E4FBFEA-6867-AABC-5DE8-3F280FFB35A7}"/>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42C7DC66-2274-850A-7459-6D059F67F7DA}"/>
              </a:ext>
            </a:extLst>
          </p:cNvPr>
          <p:cNvSpPr>
            <a:spLocks noGrp="1"/>
          </p:cNvSpPr>
          <p:nvPr>
            <p:ph type="title"/>
          </p:nvPr>
        </p:nvSpPr>
        <p:spPr>
          <a:xfrm>
            <a:off x="744070" y="1352340"/>
            <a:ext cx="10515600" cy="4153320"/>
          </a:xfrm>
        </p:spPr>
        <p:txBody>
          <a:bodyPr>
            <a:normAutofit/>
          </a:bodyPr>
          <a:lstStyle/>
          <a:p>
            <a:pPr algn="ctr"/>
            <a:r>
              <a:rPr lang="es-MX" sz="2800" b="1" dirty="0">
                <a:solidFill>
                  <a:srgbClr val="0B2C48"/>
                </a:solidFill>
                <a:effectLst/>
                <a:latin typeface="Montserrat" pitchFamily="2" charset="77"/>
              </a:rPr>
              <a:t>Para potenciar la comunicación digital de la JAPAMI </a:t>
            </a:r>
            <a:r>
              <a:rPr lang="es-MX" sz="2800" dirty="0">
                <a:solidFill>
                  <a:srgbClr val="0B2C48"/>
                </a:solidFill>
                <a:effectLst/>
                <a:latin typeface="Montserrat" pitchFamily="2" charset="77"/>
              </a:rPr>
              <a:t>y basados en </a:t>
            </a:r>
            <a:r>
              <a:rPr lang="es-MX" sz="2800" dirty="0">
                <a:solidFill>
                  <a:srgbClr val="0B2C48"/>
                </a:solidFill>
                <a:latin typeface="Montserrat" pitchFamily="2" charset="77"/>
              </a:rPr>
              <a:t>el informe de rendimiento</a:t>
            </a:r>
            <a:r>
              <a:rPr lang="es-MX" sz="2800" dirty="0">
                <a:solidFill>
                  <a:srgbClr val="0B2C48"/>
                </a:solidFill>
                <a:effectLst/>
                <a:latin typeface="Montserrat" pitchFamily="2" charset="77"/>
              </a:rPr>
              <a:t>, </a:t>
            </a:r>
            <a:r>
              <a:rPr lang="es-MX" sz="2800" dirty="0">
                <a:solidFill>
                  <a:srgbClr val="0B2C48"/>
                </a:solidFill>
                <a:latin typeface="Montserrat" pitchFamily="2" charset="77"/>
              </a:rPr>
              <a:t>se propone</a:t>
            </a:r>
            <a:r>
              <a:rPr lang="es-MX" sz="2800" dirty="0">
                <a:solidFill>
                  <a:srgbClr val="0B2C48"/>
                </a:solidFill>
                <a:effectLst/>
                <a:latin typeface="Montserrat" pitchFamily="2" charset="77"/>
              </a:rPr>
              <a:t> una</a:t>
            </a:r>
            <a:r>
              <a:rPr lang="es-MX" sz="2800" dirty="0">
                <a:solidFill>
                  <a:srgbClr val="04A496"/>
                </a:solidFill>
                <a:effectLst/>
                <a:latin typeface="Montserrat" pitchFamily="2" charset="77"/>
              </a:rPr>
              <a:t> </a:t>
            </a:r>
            <a:r>
              <a:rPr lang="es-MX" sz="2800" b="1" dirty="0">
                <a:solidFill>
                  <a:srgbClr val="04A496"/>
                </a:solidFill>
                <a:effectLst/>
                <a:latin typeface="Montserrat" pitchFamily="2" charset="77"/>
              </a:rPr>
              <a:t>parrilla de contenidos estratégica para 2026</a:t>
            </a:r>
            <a:r>
              <a:rPr lang="es-MX" sz="2800" dirty="0">
                <a:solidFill>
                  <a:srgbClr val="04A496"/>
                </a:solidFill>
                <a:effectLst/>
                <a:latin typeface="Montserrat" pitchFamily="2" charset="77"/>
              </a:rPr>
              <a:t> </a:t>
            </a:r>
            <a:r>
              <a:rPr lang="es-MX" sz="2800" dirty="0">
                <a:solidFill>
                  <a:srgbClr val="0B2C48"/>
                </a:solidFill>
                <a:effectLst/>
                <a:latin typeface="Montserrat" pitchFamily="2" charset="77"/>
              </a:rPr>
              <a:t>estructurada en cuatro nuevos pilares fundamentales. </a:t>
            </a:r>
            <a:br>
              <a:rPr lang="es-MX" sz="2800" dirty="0">
                <a:solidFill>
                  <a:srgbClr val="0B2C48"/>
                </a:solidFill>
                <a:effectLst/>
                <a:latin typeface="Montserrat" pitchFamily="2" charset="77"/>
              </a:rPr>
            </a:br>
            <a:br>
              <a:rPr lang="es-MX" sz="2800" dirty="0">
                <a:solidFill>
                  <a:srgbClr val="0B2C48"/>
                </a:solidFill>
                <a:effectLst/>
                <a:latin typeface="Montserrat" pitchFamily="2" charset="77"/>
              </a:rPr>
            </a:br>
            <a:r>
              <a:rPr lang="es-MX" sz="2800" b="1" dirty="0">
                <a:solidFill>
                  <a:srgbClr val="0B2C48"/>
                </a:solidFill>
                <a:effectLst/>
                <a:latin typeface="Montserrat" pitchFamily="2" charset="77"/>
              </a:rPr>
              <a:t>Esta propuesta busca equilibrar la información de servicio con la construcción de comunidad y la educación hídrica.</a:t>
            </a:r>
            <a:endParaRPr lang="es-MX" sz="2800" b="1" dirty="0">
              <a:solidFill>
                <a:srgbClr val="0B2C48"/>
              </a:solidFill>
              <a:latin typeface="Montserrat" pitchFamily="2" charset="77"/>
            </a:endParaRPr>
          </a:p>
        </p:txBody>
      </p:sp>
    </p:spTree>
    <p:extLst>
      <p:ext uri="{BB962C8B-B14F-4D97-AF65-F5344CB8AC3E}">
        <p14:creationId xmlns:p14="http://schemas.microsoft.com/office/powerpoint/2010/main" val="357179249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36FC3A86-45DE-3601-A78C-F3BFA59576DA}"/>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Título 1">
            <a:extLst>
              <a:ext uri="{FF2B5EF4-FFF2-40B4-BE49-F238E27FC236}">
                <a16:creationId xmlns:a16="http://schemas.microsoft.com/office/drawing/2014/main" id="{3AB1B7E7-1AC9-59D8-E204-ACDA310A5B82}"/>
              </a:ext>
            </a:extLst>
          </p:cNvPr>
          <p:cNvSpPr>
            <a:spLocks noGrp="1"/>
          </p:cNvSpPr>
          <p:nvPr>
            <p:ph type="title"/>
          </p:nvPr>
        </p:nvSpPr>
        <p:spPr>
          <a:xfrm>
            <a:off x="488577" y="-10532"/>
            <a:ext cx="10515600" cy="1325563"/>
          </a:xfrm>
        </p:spPr>
        <p:txBody>
          <a:bodyPr>
            <a:normAutofit/>
          </a:bodyPr>
          <a:lstStyle/>
          <a:p>
            <a:r>
              <a:rPr lang="es-MX" sz="2800" b="1" dirty="0">
                <a:solidFill>
                  <a:srgbClr val="0B2C48"/>
                </a:solidFill>
                <a:latin typeface="Montserrat" pitchFamily="2" charset="77"/>
              </a:rPr>
              <a:t>Pilares de Contenido Estratégico</a:t>
            </a:r>
          </a:p>
        </p:txBody>
      </p:sp>
      <p:sp>
        <p:nvSpPr>
          <p:cNvPr id="3" name="CuadroTexto 2">
            <a:extLst>
              <a:ext uri="{FF2B5EF4-FFF2-40B4-BE49-F238E27FC236}">
                <a16:creationId xmlns:a16="http://schemas.microsoft.com/office/drawing/2014/main" id="{39BD5BFD-C6DA-8672-B6B5-89C47E33A7DA}"/>
              </a:ext>
            </a:extLst>
          </p:cNvPr>
          <p:cNvSpPr txBox="1"/>
          <p:nvPr/>
        </p:nvSpPr>
        <p:spPr>
          <a:xfrm>
            <a:off x="359102" y="2497609"/>
            <a:ext cx="3200400" cy="3051185"/>
          </a:xfrm>
          <a:prstGeom prst="ellipse">
            <a:avLst/>
          </a:prstGeom>
          <a:solidFill>
            <a:srgbClr val="04A496"/>
          </a:solidFill>
          <a:effectLst>
            <a:outerShdw blurRad="50800" dist="38100" dir="2700000" algn="tl" rotWithShape="0">
              <a:prstClr val="black">
                <a:alpha val="40000"/>
              </a:prstClr>
            </a:outerShdw>
          </a:effectLst>
        </p:spPr>
        <p:txBody>
          <a:bodyPr wrap="square" rtlCol="0">
            <a:spAutoFit/>
          </a:bodyPr>
          <a:lstStyle/>
          <a:p>
            <a:pPr algn="ctr"/>
            <a:r>
              <a:rPr lang="es-MX" sz="1500" b="1" dirty="0">
                <a:solidFill>
                  <a:schemeClr val="bg1"/>
                </a:solidFill>
                <a:latin typeface="Montserrat" pitchFamily="2" charset="77"/>
              </a:rPr>
              <a:t>Avisos Operativos y Crisis (Prioridad Alta):</a:t>
            </a:r>
            <a:r>
              <a:rPr lang="es-MX" sz="1500" dirty="0">
                <a:solidFill>
                  <a:schemeClr val="bg1"/>
                </a:solidFill>
                <a:latin typeface="Montserrat" pitchFamily="2" charset="77"/>
              </a:rPr>
              <a:t> Contenido sobre suspensiones de servicio, reparaciones de fugas y alertas viales. </a:t>
            </a:r>
            <a:r>
              <a:rPr lang="es-MX" sz="1500" u="sng" dirty="0">
                <a:solidFill>
                  <a:schemeClr val="bg1"/>
                </a:solidFill>
                <a:latin typeface="Montserrat" pitchFamily="2" charset="77"/>
              </a:rPr>
              <a:t>Es el motor principal de alcance*</a:t>
            </a:r>
          </a:p>
        </p:txBody>
      </p:sp>
      <p:sp>
        <p:nvSpPr>
          <p:cNvPr id="4" name="CuadroTexto 3">
            <a:extLst>
              <a:ext uri="{FF2B5EF4-FFF2-40B4-BE49-F238E27FC236}">
                <a16:creationId xmlns:a16="http://schemas.microsoft.com/office/drawing/2014/main" id="{3E7DAB8C-57ED-94B8-4671-614078549021}"/>
              </a:ext>
            </a:extLst>
          </p:cNvPr>
          <p:cNvSpPr txBox="1"/>
          <p:nvPr/>
        </p:nvSpPr>
        <p:spPr>
          <a:xfrm>
            <a:off x="3129193" y="2573347"/>
            <a:ext cx="3200401" cy="2899708"/>
          </a:xfrm>
          <a:prstGeom prst="ellipse">
            <a:avLst/>
          </a:prstGeom>
          <a:solidFill>
            <a:srgbClr val="04A496"/>
          </a:solidFill>
          <a:effectLst>
            <a:outerShdw blurRad="50800" dist="38100" dir="2700000" algn="tl" rotWithShape="0">
              <a:prstClr val="black">
                <a:alpha val="40000"/>
              </a:prstClr>
            </a:outerShdw>
          </a:effectLst>
        </p:spPr>
        <p:txBody>
          <a:bodyPr wrap="square" rtlCol="0">
            <a:spAutoFit/>
          </a:bodyPr>
          <a:lstStyle/>
          <a:p>
            <a:pPr algn="ctr"/>
            <a:r>
              <a:rPr lang="es-MX" sz="1600" b="1" dirty="0">
                <a:solidFill>
                  <a:schemeClr val="bg1"/>
                </a:solidFill>
                <a:latin typeface="Montserrat" pitchFamily="2" charset="77"/>
              </a:rPr>
              <a:t>Tecnología y Accesibilidad (Servicio al Cliente):</a:t>
            </a:r>
            <a:r>
              <a:rPr lang="es-MX" sz="1600" dirty="0">
                <a:solidFill>
                  <a:schemeClr val="bg1"/>
                </a:solidFill>
                <a:latin typeface="Montserrat" pitchFamily="2" charset="77"/>
              </a:rPr>
              <a:t> Promoción de la JapamiApp, JapiBot, Aquamáticos y trámites digitales</a:t>
            </a:r>
          </a:p>
        </p:txBody>
      </p:sp>
      <p:sp>
        <p:nvSpPr>
          <p:cNvPr id="5" name="CuadroTexto 4">
            <a:extLst>
              <a:ext uri="{FF2B5EF4-FFF2-40B4-BE49-F238E27FC236}">
                <a16:creationId xmlns:a16="http://schemas.microsoft.com/office/drawing/2014/main" id="{82E0DE1F-BC02-4146-5679-EC941F0B4B24}"/>
              </a:ext>
            </a:extLst>
          </p:cNvPr>
          <p:cNvSpPr txBox="1"/>
          <p:nvPr/>
        </p:nvSpPr>
        <p:spPr>
          <a:xfrm>
            <a:off x="5823086" y="2534998"/>
            <a:ext cx="3200400" cy="3051185"/>
          </a:xfrm>
          <a:prstGeom prst="ellipse">
            <a:avLst/>
          </a:prstGeom>
          <a:solidFill>
            <a:srgbClr val="04A496"/>
          </a:solidFill>
          <a:effectLst>
            <a:outerShdw blurRad="50800" dist="38100" dir="2700000" algn="tl" rotWithShape="0">
              <a:prstClr val="black">
                <a:alpha val="40000"/>
              </a:prstClr>
            </a:outerShdw>
          </a:effectLst>
        </p:spPr>
        <p:txBody>
          <a:bodyPr wrap="square" rtlCol="0">
            <a:spAutoFit/>
          </a:bodyPr>
          <a:lstStyle/>
          <a:p>
            <a:pPr algn="ctr"/>
            <a:r>
              <a:rPr lang="es-MX" sz="1500" b="1" dirty="0">
                <a:solidFill>
                  <a:schemeClr val="bg1"/>
                </a:solidFill>
                <a:latin typeface="Montserrat" pitchFamily="2" charset="77"/>
              </a:rPr>
              <a:t>Cultura del Agua y Sustentabilidad (Educativo):</a:t>
            </a:r>
            <a:r>
              <a:rPr lang="es-MX" sz="1500" dirty="0">
                <a:solidFill>
                  <a:schemeClr val="bg1"/>
                </a:solidFill>
                <a:latin typeface="Montserrat" pitchFamily="2" charset="77"/>
              </a:rPr>
              <a:t> </a:t>
            </a:r>
          </a:p>
          <a:p>
            <a:pPr algn="ctr"/>
            <a:r>
              <a:rPr lang="es-MX" sz="1500" dirty="0">
                <a:solidFill>
                  <a:schemeClr val="bg1"/>
                </a:solidFill>
                <a:latin typeface="Montserrat" pitchFamily="2" charset="77"/>
              </a:rPr>
              <a:t>Consejos de ahorro (#JapamiTips), visitas escolares, proyectos estratégicos como el IAGUA y campañas anuales</a:t>
            </a:r>
          </a:p>
        </p:txBody>
      </p:sp>
      <p:sp>
        <p:nvSpPr>
          <p:cNvPr id="6" name="CuadroTexto 5">
            <a:extLst>
              <a:ext uri="{FF2B5EF4-FFF2-40B4-BE49-F238E27FC236}">
                <a16:creationId xmlns:a16="http://schemas.microsoft.com/office/drawing/2014/main" id="{72D50D1B-1764-9725-F120-B5AE26661B77}"/>
              </a:ext>
            </a:extLst>
          </p:cNvPr>
          <p:cNvSpPr txBox="1"/>
          <p:nvPr/>
        </p:nvSpPr>
        <p:spPr>
          <a:xfrm>
            <a:off x="8774714" y="2649086"/>
            <a:ext cx="3083858" cy="2899708"/>
          </a:xfrm>
          <a:prstGeom prst="ellipse">
            <a:avLst/>
          </a:prstGeom>
          <a:solidFill>
            <a:srgbClr val="04A496"/>
          </a:solidFill>
          <a:effectLst>
            <a:outerShdw blurRad="50800" dist="38100" dir="2700000" algn="tl" rotWithShape="0">
              <a:prstClr val="black">
                <a:alpha val="40000"/>
              </a:prstClr>
            </a:outerShdw>
          </a:effectLst>
        </p:spPr>
        <p:txBody>
          <a:bodyPr wrap="square" rtlCol="0">
            <a:spAutoFit/>
          </a:bodyPr>
          <a:lstStyle/>
          <a:p>
            <a:pPr algn="ctr"/>
            <a:r>
              <a:rPr lang="es-MX" sz="1600" b="1" dirty="0">
                <a:solidFill>
                  <a:schemeClr val="bg1"/>
                </a:solidFill>
                <a:latin typeface="Montserrat" pitchFamily="2" charset="77"/>
              </a:rPr>
              <a:t>Humanización y Transparencia (Comunidad):</a:t>
            </a:r>
            <a:r>
              <a:rPr lang="es-MX" sz="1600" dirty="0">
                <a:solidFill>
                  <a:schemeClr val="bg1"/>
                </a:solidFill>
                <a:latin typeface="Montserrat" pitchFamily="2" charset="77"/>
              </a:rPr>
              <a:t> </a:t>
            </a:r>
          </a:p>
          <a:p>
            <a:pPr algn="ctr"/>
            <a:r>
              <a:rPr lang="es-MX" sz="1600" dirty="0">
                <a:solidFill>
                  <a:schemeClr val="bg1"/>
                </a:solidFill>
                <a:latin typeface="Montserrat" pitchFamily="2" charset="77"/>
              </a:rPr>
              <a:t>Historias del personal operativo y resultados de obras</a:t>
            </a:r>
          </a:p>
          <a:p>
            <a:pPr algn="ctr"/>
            <a:endParaRPr lang="es-MX" sz="1600" dirty="0">
              <a:solidFill>
                <a:schemeClr val="bg1"/>
              </a:solidFill>
              <a:latin typeface="Montserrat" pitchFamily="2" charset="77"/>
            </a:endParaRPr>
          </a:p>
        </p:txBody>
      </p:sp>
      <p:sp>
        <p:nvSpPr>
          <p:cNvPr id="7" name="Rectangle 1">
            <a:extLst>
              <a:ext uri="{FF2B5EF4-FFF2-40B4-BE49-F238E27FC236}">
                <a16:creationId xmlns:a16="http://schemas.microsoft.com/office/drawing/2014/main" id="{C5D1691F-8C88-00A8-C476-38DEAC4A5FD6}"/>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MX" altLang="es-MX" sz="1800" b="0" i="0" u="none" strike="noStrike" cap="none" normalizeH="0" baseline="0" dirty="0">
                <a:ln>
                  <a:noFill/>
                </a:ln>
                <a:solidFill>
                  <a:schemeClr val="tx1"/>
                </a:solidFill>
                <a:effectLst/>
                <a:latin typeface="Arial" panose="020B0604020202020204" pitchFamily="34" charset="0"/>
              </a:rPr>
            </a:b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9" name="CuadroTexto 8">
            <a:extLst>
              <a:ext uri="{FF2B5EF4-FFF2-40B4-BE49-F238E27FC236}">
                <a16:creationId xmlns:a16="http://schemas.microsoft.com/office/drawing/2014/main" id="{7A12F9E2-5E76-04BB-782B-9575964A943D}"/>
              </a:ext>
            </a:extLst>
          </p:cNvPr>
          <p:cNvSpPr txBox="1"/>
          <p:nvPr/>
        </p:nvSpPr>
        <p:spPr>
          <a:xfrm>
            <a:off x="1471947" y="1387338"/>
            <a:ext cx="763351" cy="1862048"/>
          </a:xfrm>
          <a:prstGeom prst="rect">
            <a:avLst/>
          </a:prstGeom>
          <a:noFill/>
        </p:spPr>
        <p:txBody>
          <a:bodyPr wrap="none" rtlCol="0">
            <a:spAutoFit/>
          </a:bodyPr>
          <a:lstStyle/>
          <a:p>
            <a:r>
              <a:rPr lang="es-MX" sz="11500" b="1" dirty="0">
                <a:solidFill>
                  <a:srgbClr val="0B2C48"/>
                </a:solidFill>
                <a:latin typeface="Montserrat" pitchFamily="2" charset="77"/>
              </a:rPr>
              <a:t>1</a:t>
            </a:r>
          </a:p>
        </p:txBody>
      </p:sp>
      <p:sp>
        <p:nvSpPr>
          <p:cNvPr id="10" name="CuadroTexto 9">
            <a:extLst>
              <a:ext uri="{FF2B5EF4-FFF2-40B4-BE49-F238E27FC236}">
                <a16:creationId xmlns:a16="http://schemas.microsoft.com/office/drawing/2014/main" id="{7C0964C8-E96B-48E6-C9A8-27D8A7432EEC}"/>
              </a:ext>
            </a:extLst>
          </p:cNvPr>
          <p:cNvSpPr txBox="1"/>
          <p:nvPr/>
        </p:nvSpPr>
        <p:spPr>
          <a:xfrm>
            <a:off x="4218511" y="1375298"/>
            <a:ext cx="516488" cy="1862048"/>
          </a:xfrm>
          <a:prstGeom prst="rect">
            <a:avLst/>
          </a:prstGeom>
          <a:noFill/>
        </p:spPr>
        <p:txBody>
          <a:bodyPr wrap="square" rtlCol="0">
            <a:spAutoFit/>
          </a:bodyPr>
          <a:lstStyle/>
          <a:p>
            <a:r>
              <a:rPr lang="es-MX" sz="11500" b="1" dirty="0">
                <a:solidFill>
                  <a:srgbClr val="0B2C48"/>
                </a:solidFill>
                <a:latin typeface="Montserrat" pitchFamily="2" charset="77"/>
              </a:rPr>
              <a:t>2</a:t>
            </a:r>
          </a:p>
        </p:txBody>
      </p:sp>
      <p:sp>
        <p:nvSpPr>
          <p:cNvPr id="11" name="CuadroTexto 10">
            <a:extLst>
              <a:ext uri="{FF2B5EF4-FFF2-40B4-BE49-F238E27FC236}">
                <a16:creationId xmlns:a16="http://schemas.microsoft.com/office/drawing/2014/main" id="{15FC4F89-F65F-37E3-57CA-860B21AD5CE0}"/>
              </a:ext>
            </a:extLst>
          </p:cNvPr>
          <p:cNvSpPr txBox="1"/>
          <p:nvPr/>
        </p:nvSpPr>
        <p:spPr>
          <a:xfrm>
            <a:off x="6963342" y="1346095"/>
            <a:ext cx="1058303" cy="1862048"/>
          </a:xfrm>
          <a:prstGeom prst="rect">
            <a:avLst/>
          </a:prstGeom>
          <a:noFill/>
        </p:spPr>
        <p:txBody>
          <a:bodyPr wrap="none" rtlCol="0">
            <a:spAutoFit/>
          </a:bodyPr>
          <a:lstStyle/>
          <a:p>
            <a:r>
              <a:rPr lang="es-MX" sz="11500" b="1" dirty="0">
                <a:solidFill>
                  <a:srgbClr val="0B2C48"/>
                </a:solidFill>
                <a:latin typeface="Montserrat" pitchFamily="2" charset="77"/>
              </a:rPr>
              <a:t>3</a:t>
            </a:r>
          </a:p>
        </p:txBody>
      </p:sp>
      <p:sp>
        <p:nvSpPr>
          <p:cNvPr id="12" name="CuadroTexto 11">
            <a:extLst>
              <a:ext uri="{FF2B5EF4-FFF2-40B4-BE49-F238E27FC236}">
                <a16:creationId xmlns:a16="http://schemas.microsoft.com/office/drawing/2014/main" id="{A94456F7-71F6-00BB-CBC6-46774CED4365}"/>
              </a:ext>
            </a:extLst>
          </p:cNvPr>
          <p:cNvSpPr txBox="1"/>
          <p:nvPr/>
        </p:nvSpPr>
        <p:spPr>
          <a:xfrm>
            <a:off x="9535095" y="1374396"/>
            <a:ext cx="516488" cy="1862048"/>
          </a:xfrm>
          <a:prstGeom prst="rect">
            <a:avLst/>
          </a:prstGeom>
          <a:noFill/>
        </p:spPr>
        <p:txBody>
          <a:bodyPr wrap="square" rtlCol="0">
            <a:spAutoFit/>
          </a:bodyPr>
          <a:lstStyle/>
          <a:p>
            <a:r>
              <a:rPr lang="es-MX" sz="11500" b="1" dirty="0">
                <a:solidFill>
                  <a:srgbClr val="0B2C48"/>
                </a:solidFill>
                <a:latin typeface="Montserrat" pitchFamily="2" charset="77"/>
              </a:rPr>
              <a:t>4</a:t>
            </a:r>
          </a:p>
        </p:txBody>
      </p:sp>
      <p:sp>
        <p:nvSpPr>
          <p:cNvPr id="13" name="CuadroTexto 12">
            <a:extLst>
              <a:ext uri="{FF2B5EF4-FFF2-40B4-BE49-F238E27FC236}">
                <a16:creationId xmlns:a16="http://schemas.microsoft.com/office/drawing/2014/main" id="{84BA31F2-A1B0-6E80-477D-B08F199DCC88}"/>
              </a:ext>
            </a:extLst>
          </p:cNvPr>
          <p:cNvSpPr txBox="1"/>
          <p:nvPr/>
        </p:nvSpPr>
        <p:spPr>
          <a:xfrm>
            <a:off x="5538892" y="6301772"/>
            <a:ext cx="6471643" cy="369332"/>
          </a:xfrm>
          <a:prstGeom prst="rect">
            <a:avLst/>
          </a:prstGeom>
          <a:noFill/>
        </p:spPr>
        <p:txBody>
          <a:bodyPr wrap="none" rtlCol="0">
            <a:spAutoFit/>
          </a:bodyPr>
          <a:lstStyle/>
          <a:p>
            <a:r>
              <a:rPr lang="es-MX" b="1" dirty="0">
                <a:solidFill>
                  <a:srgbClr val="04A496"/>
                </a:solidFill>
                <a:latin typeface="Montserrat" pitchFamily="2" charset="77"/>
              </a:rPr>
              <a:t>*Congruencia de marca: </a:t>
            </a:r>
            <a:r>
              <a:rPr lang="es-MX" b="1" dirty="0">
                <a:solidFill>
                  <a:schemeClr val="bg1">
                    <a:lumMod val="50000"/>
                  </a:schemeClr>
                </a:solidFill>
                <a:latin typeface="Montserrat" pitchFamily="2" charset="77"/>
              </a:rPr>
              <a:t>Lo que digo vs Lo que hago</a:t>
            </a:r>
          </a:p>
        </p:txBody>
      </p:sp>
    </p:spTree>
    <p:extLst>
      <p:ext uri="{BB962C8B-B14F-4D97-AF65-F5344CB8AC3E}">
        <p14:creationId xmlns:p14="http://schemas.microsoft.com/office/powerpoint/2010/main" val="341763457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9807FD7-AA1E-9BC3-EA72-E375C01C7269}"/>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7B049507-81C2-5FA0-FA5C-A436406D539F}"/>
              </a:ext>
            </a:extLst>
          </p:cNvPr>
          <p:cNvSpPr>
            <a:spLocks noGrp="1"/>
          </p:cNvSpPr>
          <p:nvPr>
            <p:ph type="title"/>
          </p:nvPr>
        </p:nvSpPr>
        <p:spPr>
          <a:xfrm>
            <a:off x="434788" y="75220"/>
            <a:ext cx="10515600" cy="1325563"/>
          </a:xfrm>
        </p:spPr>
        <p:txBody>
          <a:bodyPr>
            <a:normAutofit/>
          </a:bodyPr>
          <a:lstStyle/>
          <a:p>
            <a:r>
              <a:rPr lang="es-MX" sz="2800" b="1" dirty="0">
                <a:solidFill>
                  <a:srgbClr val="0B2C48"/>
                </a:solidFill>
                <a:latin typeface="Montserrat" pitchFamily="2" charset="77"/>
              </a:rPr>
              <a:t>Ejemplo:</a:t>
            </a:r>
          </a:p>
        </p:txBody>
      </p:sp>
      <p:graphicFrame>
        <p:nvGraphicFramePr>
          <p:cNvPr id="5" name="Tabla 4">
            <a:extLst>
              <a:ext uri="{FF2B5EF4-FFF2-40B4-BE49-F238E27FC236}">
                <a16:creationId xmlns:a16="http://schemas.microsoft.com/office/drawing/2014/main" id="{D88AF6F3-578B-D4F0-A2FF-A4B6F0FFB851}"/>
              </a:ext>
            </a:extLst>
          </p:cNvPr>
          <p:cNvGraphicFramePr>
            <a:graphicFrameLocks noGrp="1"/>
          </p:cNvGraphicFramePr>
          <p:nvPr>
            <p:extLst>
              <p:ext uri="{D42A27DB-BD31-4B8C-83A1-F6EECF244321}">
                <p14:modId xmlns:p14="http://schemas.microsoft.com/office/powerpoint/2010/main" val="2631738767"/>
              </p:ext>
            </p:extLst>
          </p:nvPr>
        </p:nvGraphicFramePr>
        <p:xfrm>
          <a:off x="515468" y="1180167"/>
          <a:ext cx="11241743" cy="5212651"/>
        </p:xfrm>
        <a:graphic>
          <a:graphicData uri="http://schemas.openxmlformats.org/drawingml/2006/table">
            <a:tbl>
              <a:tblPr>
                <a:effectLst>
                  <a:outerShdw blurRad="50800" dist="38100" dir="2700000" algn="tl" rotWithShape="0">
                    <a:prstClr val="black">
                      <a:alpha val="40000"/>
                    </a:prstClr>
                  </a:outerShdw>
                </a:effectLst>
                <a:tableStyleId>{3C2FFA5D-87B4-456A-9821-1D502468CF0F}</a:tableStyleId>
              </a:tblPr>
              <a:tblGrid>
                <a:gridCol w="1005962">
                  <a:extLst>
                    <a:ext uri="{9D8B030D-6E8A-4147-A177-3AD203B41FA5}">
                      <a16:colId xmlns:a16="http://schemas.microsoft.com/office/drawing/2014/main" val="3809960554"/>
                    </a:ext>
                  </a:extLst>
                </a:gridCol>
                <a:gridCol w="1576162">
                  <a:extLst>
                    <a:ext uri="{9D8B030D-6E8A-4147-A177-3AD203B41FA5}">
                      <a16:colId xmlns:a16="http://schemas.microsoft.com/office/drawing/2014/main" val="84948113"/>
                    </a:ext>
                  </a:extLst>
                </a:gridCol>
                <a:gridCol w="2484772">
                  <a:extLst>
                    <a:ext uri="{9D8B030D-6E8A-4147-A177-3AD203B41FA5}">
                      <a16:colId xmlns:a16="http://schemas.microsoft.com/office/drawing/2014/main" val="2142679926"/>
                    </a:ext>
                  </a:extLst>
                </a:gridCol>
                <a:gridCol w="6174847">
                  <a:extLst>
                    <a:ext uri="{9D8B030D-6E8A-4147-A177-3AD203B41FA5}">
                      <a16:colId xmlns:a16="http://schemas.microsoft.com/office/drawing/2014/main" val="351203360"/>
                    </a:ext>
                  </a:extLst>
                </a:gridCol>
              </a:tblGrid>
              <a:tr h="306626">
                <a:tc>
                  <a:txBody>
                    <a:bodyPr/>
                    <a:lstStyle/>
                    <a:p>
                      <a:pPr algn="ctr">
                        <a:buNone/>
                      </a:pPr>
                      <a:r>
                        <a:rPr lang="es-MX" sz="1600" b="1">
                          <a:solidFill>
                            <a:schemeClr val="bg1"/>
                          </a:solidFill>
                          <a:effectLst/>
                          <a:latin typeface="Montserrat" pitchFamily="2" charset="77"/>
                        </a:rPr>
                        <a:t>Día</a:t>
                      </a:r>
                    </a:p>
                  </a:txBody>
                  <a:tcPr marL="36566" marR="36566" marT="18283" marB="18283" anchor="ctr">
                    <a:solidFill>
                      <a:srgbClr val="04A496"/>
                    </a:solidFill>
                  </a:tcPr>
                </a:tc>
                <a:tc>
                  <a:txBody>
                    <a:bodyPr/>
                    <a:lstStyle/>
                    <a:p>
                      <a:pPr algn="ctr">
                        <a:buNone/>
                      </a:pPr>
                      <a:r>
                        <a:rPr lang="es-MX" sz="1600" b="1">
                          <a:solidFill>
                            <a:schemeClr val="bg1"/>
                          </a:solidFill>
                          <a:effectLst/>
                          <a:latin typeface="Montserrat" pitchFamily="2" charset="77"/>
                        </a:rPr>
                        <a:t>Categoría</a:t>
                      </a:r>
                    </a:p>
                  </a:txBody>
                  <a:tcPr marL="36566" marR="36566" marT="18283" marB="18283" anchor="ctr">
                    <a:solidFill>
                      <a:srgbClr val="04A496"/>
                    </a:solidFill>
                  </a:tcPr>
                </a:tc>
                <a:tc>
                  <a:txBody>
                    <a:bodyPr/>
                    <a:lstStyle/>
                    <a:p>
                      <a:pPr algn="ctr">
                        <a:buNone/>
                      </a:pPr>
                      <a:r>
                        <a:rPr lang="es-MX" sz="1600" b="1">
                          <a:solidFill>
                            <a:schemeClr val="bg1"/>
                          </a:solidFill>
                          <a:effectLst/>
                          <a:latin typeface="Montserrat" pitchFamily="2" charset="77"/>
                        </a:rPr>
                        <a:t>Tipo de Publicación</a:t>
                      </a:r>
                    </a:p>
                  </a:txBody>
                  <a:tcPr marL="36566" marR="36566" marT="18283" marB="18283" anchor="ctr">
                    <a:solidFill>
                      <a:srgbClr val="04A496"/>
                    </a:solidFill>
                  </a:tcPr>
                </a:tc>
                <a:tc>
                  <a:txBody>
                    <a:bodyPr/>
                    <a:lstStyle/>
                    <a:p>
                      <a:pPr algn="ctr">
                        <a:buNone/>
                      </a:pPr>
                      <a:r>
                        <a:rPr lang="es-MX" sz="1600" b="1" dirty="0">
                          <a:solidFill>
                            <a:schemeClr val="bg1"/>
                          </a:solidFill>
                          <a:effectLst/>
                          <a:latin typeface="Montserrat" pitchFamily="2" charset="77"/>
                        </a:rPr>
                        <a:t>Objetivo y Formato Sugerido</a:t>
                      </a:r>
                    </a:p>
                  </a:txBody>
                  <a:tcPr marL="36566" marR="36566" marT="18283" marB="18283" anchor="ctr">
                    <a:solidFill>
                      <a:srgbClr val="04A496"/>
                    </a:solidFill>
                  </a:tcPr>
                </a:tc>
                <a:extLst>
                  <a:ext uri="{0D108BD9-81ED-4DB2-BD59-A6C34878D82A}">
                    <a16:rowId xmlns:a16="http://schemas.microsoft.com/office/drawing/2014/main" val="833613749"/>
                  </a:ext>
                </a:extLst>
              </a:tr>
              <a:tr h="700861">
                <a:tc>
                  <a:txBody>
                    <a:bodyPr/>
                    <a:lstStyle/>
                    <a:p>
                      <a:pPr>
                        <a:buNone/>
                      </a:pPr>
                      <a:r>
                        <a:rPr lang="es-MX" sz="1400" b="1" dirty="0">
                          <a:effectLst/>
                          <a:latin typeface="Montserrat" pitchFamily="2" charset="77"/>
                        </a:rPr>
                        <a:t>Lunes</a:t>
                      </a:r>
                      <a:endParaRPr lang="es-MX" sz="1400" dirty="0">
                        <a:effectLst/>
                        <a:latin typeface="Montserrat" pitchFamily="2" charset="77"/>
                      </a:endParaRPr>
                    </a:p>
                  </a:txBody>
                  <a:tcPr marL="36566" marR="36566" marT="18283" marB="18283" anchor="ctr">
                    <a:solidFill>
                      <a:schemeClr val="bg1"/>
                    </a:solidFill>
                  </a:tcPr>
                </a:tc>
                <a:tc>
                  <a:txBody>
                    <a:bodyPr/>
                    <a:lstStyle/>
                    <a:p>
                      <a:pPr>
                        <a:buNone/>
                      </a:pPr>
                      <a:r>
                        <a:rPr lang="es-MX" sz="1400" b="1" dirty="0">
                          <a:effectLst/>
                          <a:latin typeface="Montserrat" pitchFamily="2" charset="77"/>
                        </a:rPr>
                        <a:t>Planificación</a:t>
                      </a:r>
                      <a:endParaRPr lang="es-MX" sz="1400" dirty="0">
                        <a:effectLst/>
                        <a:latin typeface="Montserrat" pitchFamily="2" charset="77"/>
                      </a:endParaRPr>
                    </a:p>
                  </a:txBody>
                  <a:tcPr marL="36566" marR="36566" marT="18283" marB="18283" anchor="ctr">
                    <a:solidFill>
                      <a:schemeClr val="bg1"/>
                    </a:solidFill>
                  </a:tcPr>
                </a:tc>
                <a:tc>
                  <a:txBody>
                    <a:bodyPr/>
                    <a:lstStyle/>
                    <a:p>
                      <a:pPr>
                        <a:buNone/>
                      </a:pPr>
                      <a:r>
                        <a:rPr lang="es-MX" sz="1400" b="1">
                          <a:effectLst/>
                          <a:latin typeface="Montserrat" pitchFamily="2" charset="77"/>
                        </a:rPr>
                        <a:t>Japami en tu Colonia</a:t>
                      </a:r>
                      <a:endParaRPr lang="es-MX" sz="1400">
                        <a:effectLst/>
                        <a:latin typeface="Montserrat" pitchFamily="2" charset="77"/>
                      </a:endParaRPr>
                    </a:p>
                  </a:txBody>
                  <a:tcPr marL="36566" marR="36566" marT="18283" marB="18283" anchor="ctr">
                    <a:solidFill>
                      <a:schemeClr val="bg1"/>
                    </a:solidFill>
                  </a:tcPr>
                </a:tc>
                <a:tc>
                  <a:txBody>
                    <a:bodyPr/>
                    <a:lstStyle/>
                    <a:p>
                      <a:pPr>
                        <a:buNone/>
                      </a:pPr>
                      <a:r>
                        <a:rPr lang="es-MX" sz="1400">
                          <a:effectLst/>
                          <a:latin typeface="Montserrat" pitchFamily="2" charset="77"/>
                        </a:rPr>
                        <a:t>Publicar la agenda de la unidad móvil y actualización de padrón. Formato: </a:t>
                      </a:r>
                      <a:r>
                        <a:rPr lang="es-MX" sz="1400" b="1">
                          <a:effectLst/>
                          <a:latin typeface="Montserrat" pitchFamily="2" charset="77"/>
                        </a:rPr>
                        <a:t>Foto</a:t>
                      </a:r>
                      <a:r>
                        <a:rPr lang="es-MX" sz="1400">
                          <a:effectLst/>
                          <a:latin typeface="Montserrat" pitchFamily="2" charset="77"/>
                        </a:rPr>
                        <a:t> con diseño de calendario claro.</a:t>
                      </a:r>
                    </a:p>
                  </a:txBody>
                  <a:tcPr marL="36566" marR="36566" marT="18283" marB="18283" anchor="ctr">
                    <a:solidFill>
                      <a:schemeClr val="bg1"/>
                    </a:solidFill>
                  </a:tcPr>
                </a:tc>
                <a:extLst>
                  <a:ext uri="{0D108BD9-81ED-4DB2-BD59-A6C34878D82A}">
                    <a16:rowId xmlns:a16="http://schemas.microsoft.com/office/drawing/2014/main" val="2676882611"/>
                  </a:ext>
                </a:extLst>
              </a:tr>
              <a:tr h="700861">
                <a:tc>
                  <a:txBody>
                    <a:bodyPr/>
                    <a:lstStyle/>
                    <a:p>
                      <a:pPr>
                        <a:buNone/>
                      </a:pPr>
                      <a:r>
                        <a:rPr lang="es-MX" sz="1400" b="1">
                          <a:effectLst/>
                          <a:latin typeface="Montserrat" pitchFamily="2" charset="77"/>
                        </a:rPr>
                        <a:t>Martes</a:t>
                      </a:r>
                      <a:endParaRPr lang="es-MX" sz="1400">
                        <a:effectLst/>
                        <a:latin typeface="Montserrat" pitchFamily="2" charset="77"/>
                      </a:endParaRPr>
                    </a:p>
                  </a:txBody>
                  <a:tcPr marL="36566" marR="36566" marT="18283" marB="18283" anchor="ctr">
                    <a:solidFill>
                      <a:schemeClr val="bg1"/>
                    </a:solidFill>
                  </a:tcPr>
                </a:tc>
                <a:tc>
                  <a:txBody>
                    <a:bodyPr/>
                    <a:lstStyle/>
                    <a:p>
                      <a:pPr>
                        <a:buNone/>
                      </a:pPr>
                      <a:r>
                        <a:rPr lang="es-MX" sz="1400" b="1" dirty="0">
                          <a:effectLst/>
                          <a:latin typeface="Montserrat" pitchFamily="2" charset="77"/>
                        </a:rPr>
                        <a:t>Tecnología</a:t>
                      </a:r>
                      <a:endParaRPr lang="es-MX" sz="1400" dirty="0">
                        <a:effectLst/>
                        <a:latin typeface="Montserrat" pitchFamily="2" charset="77"/>
                      </a:endParaRPr>
                    </a:p>
                  </a:txBody>
                  <a:tcPr marL="36566" marR="36566" marT="18283" marB="18283" anchor="ctr">
                    <a:solidFill>
                      <a:schemeClr val="bg1"/>
                    </a:solidFill>
                  </a:tcPr>
                </a:tc>
                <a:tc>
                  <a:txBody>
                    <a:bodyPr/>
                    <a:lstStyle/>
                    <a:p>
                      <a:pPr>
                        <a:buNone/>
                      </a:pPr>
                      <a:r>
                        <a:rPr lang="es-MX" sz="1400" b="1" dirty="0">
                          <a:effectLst/>
                          <a:latin typeface="Montserrat" pitchFamily="2" charset="77"/>
                        </a:rPr>
                        <a:t>Pago y Trámites 24/7</a:t>
                      </a:r>
                      <a:endParaRPr lang="es-MX" sz="1400" dirty="0">
                        <a:effectLst/>
                        <a:latin typeface="Montserrat" pitchFamily="2" charset="77"/>
                      </a:endParaRPr>
                    </a:p>
                  </a:txBody>
                  <a:tcPr marL="36566" marR="36566" marT="18283" marB="18283" anchor="ctr">
                    <a:solidFill>
                      <a:schemeClr val="bg1"/>
                    </a:solidFill>
                  </a:tcPr>
                </a:tc>
                <a:tc>
                  <a:txBody>
                    <a:bodyPr/>
                    <a:lstStyle/>
                    <a:p>
                      <a:pPr>
                        <a:buNone/>
                      </a:pPr>
                      <a:r>
                        <a:rPr lang="es-MX" sz="1400">
                          <a:effectLst/>
                          <a:latin typeface="Montserrat" pitchFamily="2" charset="77"/>
                        </a:rPr>
                        <a:t>Promoción de Aquamáticos y Pago Auto. Formato: </a:t>
                      </a:r>
                      <a:r>
                        <a:rPr lang="es-MX" sz="1400" b="1">
                          <a:effectLst/>
                          <a:latin typeface="Montserrat" pitchFamily="2" charset="77"/>
                        </a:rPr>
                        <a:t>Reel</a:t>
                      </a:r>
                      <a:r>
                        <a:rPr lang="es-MX" sz="1400">
                          <a:effectLst/>
                          <a:latin typeface="Montserrat" pitchFamily="2" charset="77"/>
                        </a:rPr>
                        <a:t> corto mostrando la rapidez del proceso.</a:t>
                      </a:r>
                    </a:p>
                  </a:txBody>
                  <a:tcPr marL="36566" marR="36566" marT="18283" marB="18283" anchor="ctr">
                    <a:solidFill>
                      <a:schemeClr val="bg1"/>
                    </a:solidFill>
                  </a:tcPr>
                </a:tc>
                <a:extLst>
                  <a:ext uri="{0D108BD9-81ED-4DB2-BD59-A6C34878D82A}">
                    <a16:rowId xmlns:a16="http://schemas.microsoft.com/office/drawing/2014/main" val="270254940"/>
                  </a:ext>
                </a:extLst>
              </a:tr>
              <a:tr h="700861">
                <a:tc>
                  <a:txBody>
                    <a:bodyPr/>
                    <a:lstStyle/>
                    <a:p>
                      <a:pPr>
                        <a:buNone/>
                      </a:pPr>
                      <a:r>
                        <a:rPr lang="es-MX" sz="1400" b="1">
                          <a:effectLst/>
                          <a:latin typeface="Montserrat" pitchFamily="2" charset="77"/>
                        </a:rPr>
                        <a:t>Miércoles</a:t>
                      </a:r>
                      <a:endParaRPr lang="es-MX" sz="1400">
                        <a:effectLst/>
                        <a:latin typeface="Montserrat" pitchFamily="2" charset="77"/>
                      </a:endParaRPr>
                    </a:p>
                  </a:txBody>
                  <a:tcPr marL="36566" marR="36566" marT="18283" marB="18283" anchor="ctr">
                    <a:solidFill>
                      <a:schemeClr val="bg1"/>
                    </a:solidFill>
                  </a:tcPr>
                </a:tc>
                <a:tc>
                  <a:txBody>
                    <a:bodyPr/>
                    <a:lstStyle/>
                    <a:p>
                      <a:pPr>
                        <a:buNone/>
                      </a:pPr>
                      <a:r>
                        <a:rPr lang="es-MX" sz="1400" b="1">
                          <a:effectLst/>
                          <a:latin typeface="Montserrat" pitchFamily="2" charset="77"/>
                        </a:rPr>
                        <a:t>Participación</a:t>
                      </a:r>
                      <a:endParaRPr lang="es-MX" sz="1400">
                        <a:effectLst/>
                        <a:latin typeface="Montserrat" pitchFamily="2" charset="77"/>
                      </a:endParaRPr>
                    </a:p>
                  </a:txBody>
                  <a:tcPr marL="36566" marR="36566" marT="18283" marB="18283" anchor="ctr">
                    <a:solidFill>
                      <a:schemeClr val="bg1"/>
                    </a:solidFill>
                  </a:tcPr>
                </a:tc>
                <a:tc>
                  <a:txBody>
                    <a:bodyPr/>
                    <a:lstStyle/>
                    <a:p>
                      <a:pPr>
                        <a:buNone/>
                      </a:pPr>
                      <a:r>
                        <a:rPr lang="es-MX" sz="1400" b="1" dirty="0">
                          <a:effectLst/>
                          <a:latin typeface="Montserrat" pitchFamily="2" charset="77"/>
                        </a:rPr>
                        <a:t>Miércoles Ciudadano</a:t>
                      </a:r>
                      <a:endParaRPr lang="es-MX" sz="1400" dirty="0">
                        <a:effectLst/>
                        <a:latin typeface="Montserrat" pitchFamily="2" charset="77"/>
                      </a:endParaRPr>
                    </a:p>
                  </a:txBody>
                  <a:tcPr marL="36566" marR="36566" marT="18283" marB="18283" anchor="ctr">
                    <a:solidFill>
                      <a:schemeClr val="bg1"/>
                    </a:solidFill>
                  </a:tcPr>
                </a:tc>
                <a:tc>
                  <a:txBody>
                    <a:bodyPr/>
                    <a:lstStyle/>
                    <a:p>
                      <a:pPr>
                        <a:buNone/>
                      </a:pPr>
                      <a:r>
                        <a:rPr lang="es-MX" sz="1400">
                          <a:effectLst/>
                          <a:latin typeface="Montserrat" pitchFamily="2" charset="77"/>
                        </a:rPr>
                        <a:t>Invitación o resumen de la atención directa en presidencia. Formato: </a:t>
                      </a:r>
                      <a:r>
                        <a:rPr lang="es-MX" sz="1400" b="1">
                          <a:effectLst/>
                          <a:latin typeface="Montserrat" pitchFamily="2" charset="77"/>
                        </a:rPr>
                        <a:t>Video</a:t>
                      </a:r>
                      <a:r>
                        <a:rPr lang="es-MX" sz="1400">
                          <a:effectLst/>
                          <a:latin typeface="Montserrat" pitchFamily="2" charset="77"/>
                        </a:rPr>
                        <a:t> de testimonios.</a:t>
                      </a:r>
                    </a:p>
                  </a:txBody>
                  <a:tcPr marL="36566" marR="36566" marT="18283" marB="18283" anchor="ctr">
                    <a:solidFill>
                      <a:schemeClr val="bg1"/>
                    </a:solidFill>
                  </a:tcPr>
                </a:tc>
                <a:extLst>
                  <a:ext uri="{0D108BD9-81ED-4DB2-BD59-A6C34878D82A}">
                    <a16:rowId xmlns:a16="http://schemas.microsoft.com/office/drawing/2014/main" val="2485794875"/>
                  </a:ext>
                </a:extLst>
              </a:tr>
              <a:tr h="700861">
                <a:tc>
                  <a:txBody>
                    <a:bodyPr/>
                    <a:lstStyle/>
                    <a:p>
                      <a:pPr>
                        <a:buNone/>
                      </a:pPr>
                      <a:r>
                        <a:rPr lang="es-MX" sz="1400" b="1">
                          <a:effectLst/>
                          <a:latin typeface="Montserrat" pitchFamily="2" charset="77"/>
                        </a:rPr>
                        <a:t>Jueves</a:t>
                      </a:r>
                      <a:endParaRPr lang="es-MX" sz="1400">
                        <a:effectLst/>
                        <a:latin typeface="Montserrat" pitchFamily="2" charset="77"/>
                      </a:endParaRPr>
                    </a:p>
                  </a:txBody>
                  <a:tcPr marL="36566" marR="36566" marT="18283" marB="18283" anchor="ctr">
                    <a:solidFill>
                      <a:schemeClr val="bg1"/>
                    </a:solidFill>
                  </a:tcPr>
                </a:tc>
                <a:tc>
                  <a:txBody>
                    <a:bodyPr/>
                    <a:lstStyle/>
                    <a:p>
                      <a:pPr>
                        <a:buNone/>
                      </a:pPr>
                      <a:r>
                        <a:rPr lang="es-MX" sz="1400" b="1">
                          <a:effectLst/>
                          <a:latin typeface="Montserrat" pitchFamily="2" charset="77"/>
                        </a:rPr>
                        <a:t>Educación</a:t>
                      </a:r>
                      <a:endParaRPr lang="es-MX" sz="1400">
                        <a:effectLst/>
                        <a:latin typeface="Montserrat" pitchFamily="2" charset="77"/>
                      </a:endParaRPr>
                    </a:p>
                  </a:txBody>
                  <a:tcPr marL="36566" marR="36566" marT="18283" marB="18283" anchor="ctr">
                    <a:solidFill>
                      <a:schemeClr val="bg1"/>
                    </a:solidFill>
                  </a:tcPr>
                </a:tc>
                <a:tc>
                  <a:txBody>
                    <a:bodyPr/>
                    <a:lstStyle/>
                    <a:p>
                      <a:pPr>
                        <a:buNone/>
                      </a:pPr>
                      <a:r>
                        <a:rPr lang="es-MX" sz="1400" b="1" dirty="0">
                          <a:effectLst/>
                          <a:latin typeface="Montserrat" pitchFamily="2" charset="77"/>
                        </a:rPr>
                        <a:t>Cultura del Agua</a:t>
                      </a:r>
                      <a:endParaRPr lang="es-MX" sz="1400" dirty="0">
                        <a:effectLst/>
                        <a:latin typeface="Montserrat" pitchFamily="2" charset="77"/>
                      </a:endParaRPr>
                    </a:p>
                  </a:txBody>
                  <a:tcPr marL="36566" marR="36566" marT="18283" marB="18283" anchor="ctr">
                    <a:solidFill>
                      <a:schemeClr val="bg1"/>
                    </a:solidFill>
                  </a:tcPr>
                </a:tc>
                <a:tc>
                  <a:txBody>
                    <a:bodyPr/>
                    <a:lstStyle/>
                    <a:p>
                      <a:pPr>
                        <a:buNone/>
                      </a:pPr>
                      <a:r>
                        <a:rPr lang="es-MX" sz="1400" dirty="0">
                          <a:effectLst/>
                          <a:latin typeface="Montserrat" pitchFamily="2" charset="77"/>
                        </a:rPr>
                        <a:t>Consejos prácticos de ahorro o visitas a escuelas. Formato: </a:t>
                      </a:r>
                      <a:r>
                        <a:rPr lang="es-MX" sz="1400" b="1" dirty="0">
                          <a:effectLst/>
                          <a:latin typeface="Montserrat" pitchFamily="2" charset="77"/>
                        </a:rPr>
                        <a:t>Video/Reel</a:t>
                      </a:r>
                      <a:r>
                        <a:rPr lang="es-MX" sz="1400" dirty="0">
                          <a:effectLst/>
                          <a:latin typeface="Montserrat" pitchFamily="2" charset="77"/>
                        </a:rPr>
                        <a:t> con "Japi" el guardián.</a:t>
                      </a:r>
                    </a:p>
                  </a:txBody>
                  <a:tcPr marL="36566" marR="36566" marT="18283" marB="18283" anchor="ctr">
                    <a:solidFill>
                      <a:schemeClr val="bg1"/>
                    </a:solidFill>
                  </a:tcPr>
                </a:tc>
                <a:extLst>
                  <a:ext uri="{0D108BD9-81ED-4DB2-BD59-A6C34878D82A}">
                    <a16:rowId xmlns:a16="http://schemas.microsoft.com/office/drawing/2014/main" val="100486426"/>
                  </a:ext>
                </a:extLst>
              </a:tr>
              <a:tr h="832271">
                <a:tc>
                  <a:txBody>
                    <a:bodyPr/>
                    <a:lstStyle/>
                    <a:p>
                      <a:pPr>
                        <a:buNone/>
                      </a:pPr>
                      <a:r>
                        <a:rPr lang="es-MX" sz="1400" b="1">
                          <a:effectLst/>
                          <a:latin typeface="Montserrat" pitchFamily="2" charset="77"/>
                        </a:rPr>
                        <a:t>Viernes</a:t>
                      </a:r>
                      <a:endParaRPr lang="es-MX" sz="1400">
                        <a:effectLst/>
                        <a:latin typeface="Montserrat" pitchFamily="2" charset="77"/>
                      </a:endParaRPr>
                    </a:p>
                  </a:txBody>
                  <a:tcPr marL="36566" marR="36566" marT="18283" marB="18283" anchor="ctr">
                    <a:solidFill>
                      <a:schemeClr val="bg1"/>
                    </a:solidFill>
                  </a:tcPr>
                </a:tc>
                <a:tc>
                  <a:txBody>
                    <a:bodyPr/>
                    <a:lstStyle/>
                    <a:p>
                      <a:pPr>
                        <a:buNone/>
                      </a:pPr>
                      <a:r>
                        <a:rPr lang="es-MX" sz="1400" b="1">
                          <a:effectLst/>
                          <a:latin typeface="Montserrat" pitchFamily="2" charset="77"/>
                        </a:rPr>
                        <a:t>Humanización</a:t>
                      </a:r>
                      <a:endParaRPr lang="es-MX" sz="1400">
                        <a:effectLst/>
                        <a:latin typeface="Montserrat" pitchFamily="2" charset="77"/>
                      </a:endParaRPr>
                    </a:p>
                  </a:txBody>
                  <a:tcPr marL="36566" marR="36566" marT="18283" marB="18283" anchor="ctr">
                    <a:solidFill>
                      <a:schemeClr val="bg1"/>
                    </a:solidFill>
                  </a:tcPr>
                </a:tc>
                <a:tc>
                  <a:txBody>
                    <a:bodyPr/>
                    <a:lstStyle/>
                    <a:p>
                      <a:pPr>
                        <a:buNone/>
                      </a:pPr>
                      <a:r>
                        <a:rPr lang="es-MX" sz="1400" b="1" dirty="0">
                          <a:effectLst/>
                          <a:latin typeface="Montserrat" pitchFamily="2" charset="77"/>
                        </a:rPr>
                        <a:t>Héroes de la Ciudad</a:t>
                      </a:r>
                      <a:endParaRPr lang="es-MX" sz="1400" dirty="0">
                        <a:effectLst/>
                        <a:latin typeface="Montserrat" pitchFamily="2" charset="77"/>
                      </a:endParaRPr>
                    </a:p>
                  </a:txBody>
                  <a:tcPr marL="36566" marR="36566" marT="18283" marB="18283" anchor="ctr">
                    <a:solidFill>
                      <a:schemeClr val="bg1"/>
                    </a:solidFill>
                  </a:tcPr>
                </a:tc>
                <a:tc>
                  <a:txBody>
                    <a:bodyPr/>
                    <a:lstStyle/>
                    <a:p>
                      <a:pPr>
                        <a:buNone/>
                      </a:pPr>
                      <a:r>
                        <a:rPr lang="es-MX" sz="1400" dirty="0">
                          <a:effectLst/>
                          <a:latin typeface="Montserrat" pitchFamily="2" charset="77"/>
                        </a:rPr>
                        <a:t>"Detrás de cámaras" de las cuadrillas reparando fugas. Formato: </a:t>
                      </a:r>
                      <a:r>
                        <a:rPr lang="es-MX" sz="1400" b="1" dirty="0">
                          <a:effectLst/>
                          <a:latin typeface="Montserrat" pitchFamily="2" charset="77"/>
                        </a:rPr>
                        <a:t>Reel</a:t>
                      </a:r>
                      <a:r>
                        <a:rPr lang="es-MX" sz="1400" dirty="0">
                          <a:effectLst/>
                          <a:latin typeface="Montserrat" pitchFamily="2" charset="77"/>
                        </a:rPr>
                        <a:t> enfocado en el compromiso del personal.</a:t>
                      </a:r>
                    </a:p>
                  </a:txBody>
                  <a:tcPr marL="36566" marR="36566" marT="18283" marB="18283" anchor="ctr">
                    <a:solidFill>
                      <a:schemeClr val="bg1"/>
                    </a:solidFill>
                  </a:tcPr>
                </a:tc>
                <a:extLst>
                  <a:ext uri="{0D108BD9-81ED-4DB2-BD59-A6C34878D82A}">
                    <a16:rowId xmlns:a16="http://schemas.microsoft.com/office/drawing/2014/main" val="2381608817"/>
                  </a:ext>
                </a:extLst>
              </a:tr>
              <a:tr h="700861">
                <a:tc>
                  <a:txBody>
                    <a:bodyPr/>
                    <a:lstStyle/>
                    <a:p>
                      <a:pPr>
                        <a:buNone/>
                      </a:pPr>
                      <a:r>
                        <a:rPr lang="es-MX" sz="1400" b="1">
                          <a:effectLst/>
                          <a:latin typeface="Montserrat" pitchFamily="2" charset="77"/>
                        </a:rPr>
                        <a:t>Sábado</a:t>
                      </a:r>
                      <a:endParaRPr lang="es-MX" sz="1400">
                        <a:effectLst/>
                        <a:latin typeface="Montserrat" pitchFamily="2" charset="77"/>
                      </a:endParaRPr>
                    </a:p>
                  </a:txBody>
                  <a:tcPr marL="36566" marR="36566" marT="18283" marB="18283" anchor="ctr">
                    <a:solidFill>
                      <a:schemeClr val="bg1"/>
                    </a:solidFill>
                  </a:tcPr>
                </a:tc>
                <a:tc>
                  <a:txBody>
                    <a:bodyPr/>
                    <a:lstStyle/>
                    <a:p>
                      <a:pPr>
                        <a:buNone/>
                      </a:pPr>
                      <a:r>
                        <a:rPr lang="es-MX" sz="1400" b="1">
                          <a:effectLst/>
                          <a:latin typeface="Montserrat" pitchFamily="2" charset="77"/>
                        </a:rPr>
                        <a:t>Sustentabilidad</a:t>
                      </a:r>
                      <a:endParaRPr lang="es-MX" sz="1400">
                        <a:effectLst/>
                        <a:latin typeface="Montserrat" pitchFamily="2" charset="77"/>
                      </a:endParaRPr>
                    </a:p>
                  </a:txBody>
                  <a:tcPr marL="36566" marR="36566" marT="18283" marB="18283" anchor="ctr">
                    <a:solidFill>
                      <a:schemeClr val="bg1"/>
                    </a:solidFill>
                  </a:tcPr>
                </a:tc>
                <a:tc>
                  <a:txBody>
                    <a:bodyPr/>
                    <a:lstStyle/>
                    <a:p>
                      <a:pPr>
                        <a:buNone/>
                      </a:pPr>
                      <a:r>
                        <a:rPr lang="es-MX" sz="1400" b="1" dirty="0">
                          <a:effectLst/>
                          <a:latin typeface="Montserrat" pitchFamily="2" charset="77"/>
                        </a:rPr>
                        <a:t>Proyectos Estratégicos</a:t>
                      </a:r>
                      <a:endParaRPr lang="es-MX" sz="1400" dirty="0">
                        <a:effectLst/>
                        <a:latin typeface="Montserrat" pitchFamily="2" charset="77"/>
                      </a:endParaRPr>
                    </a:p>
                  </a:txBody>
                  <a:tcPr marL="36566" marR="36566" marT="18283" marB="18283" anchor="ctr">
                    <a:solidFill>
                      <a:schemeClr val="bg1"/>
                    </a:solidFill>
                  </a:tcPr>
                </a:tc>
                <a:tc>
                  <a:txBody>
                    <a:bodyPr/>
                    <a:lstStyle/>
                    <a:p>
                      <a:pPr>
                        <a:buNone/>
                      </a:pPr>
                      <a:r>
                        <a:rPr lang="es-MX" sz="1400" dirty="0">
                          <a:effectLst/>
                          <a:latin typeface="Montserrat" pitchFamily="2" charset="77"/>
                        </a:rPr>
                        <a:t>Avances de obras o acciones grandes como IAGUA o Línea Morada. Formato: </a:t>
                      </a:r>
                      <a:r>
                        <a:rPr lang="es-MX" sz="1400" b="1" dirty="0">
                          <a:effectLst/>
                          <a:latin typeface="Montserrat" pitchFamily="2" charset="77"/>
                        </a:rPr>
                        <a:t>Fotos/Reel</a:t>
                      </a:r>
                      <a:r>
                        <a:rPr lang="es-MX" sz="1400" dirty="0">
                          <a:effectLst/>
                          <a:latin typeface="Montserrat" pitchFamily="2" charset="77"/>
                        </a:rPr>
                        <a:t> de alta calidad.</a:t>
                      </a:r>
                    </a:p>
                  </a:txBody>
                  <a:tcPr marL="36566" marR="36566" marT="18283" marB="18283" anchor="ctr">
                    <a:solidFill>
                      <a:schemeClr val="bg1"/>
                    </a:solidFill>
                  </a:tcPr>
                </a:tc>
                <a:extLst>
                  <a:ext uri="{0D108BD9-81ED-4DB2-BD59-A6C34878D82A}">
                    <a16:rowId xmlns:a16="http://schemas.microsoft.com/office/drawing/2014/main" val="2615271699"/>
                  </a:ext>
                </a:extLst>
              </a:tr>
              <a:tr h="569449">
                <a:tc>
                  <a:txBody>
                    <a:bodyPr/>
                    <a:lstStyle/>
                    <a:p>
                      <a:pPr>
                        <a:buNone/>
                      </a:pPr>
                      <a:r>
                        <a:rPr lang="es-MX" sz="1400" b="1">
                          <a:effectLst/>
                          <a:latin typeface="Montserrat" pitchFamily="2" charset="77"/>
                        </a:rPr>
                        <a:t>Domingo</a:t>
                      </a:r>
                      <a:endParaRPr lang="es-MX" sz="1400">
                        <a:effectLst/>
                        <a:latin typeface="Montserrat" pitchFamily="2" charset="77"/>
                      </a:endParaRPr>
                    </a:p>
                  </a:txBody>
                  <a:tcPr marL="36566" marR="36566" marT="18283" marB="18283" anchor="ctr">
                    <a:solidFill>
                      <a:schemeClr val="bg1"/>
                    </a:solidFill>
                  </a:tcPr>
                </a:tc>
                <a:tc>
                  <a:txBody>
                    <a:bodyPr/>
                    <a:lstStyle/>
                    <a:p>
                      <a:pPr>
                        <a:buNone/>
                      </a:pPr>
                      <a:r>
                        <a:rPr lang="es-MX" sz="1400" b="1">
                          <a:effectLst/>
                          <a:latin typeface="Montserrat" pitchFamily="2" charset="77"/>
                        </a:rPr>
                        <a:t>Comunidad</a:t>
                      </a:r>
                      <a:endParaRPr lang="es-MX" sz="1400">
                        <a:effectLst/>
                        <a:latin typeface="Montserrat" pitchFamily="2" charset="77"/>
                      </a:endParaRPr>
                    </a:p>
                  </a:txBody>
                  <a:tcPr marL="36566" marR="36566" marT="18283" marB="18283" anchor="ctr">
                    <a:solidFill>
                      <a:schemeClr val="bg1"/>
                    </a:solidFill>
                  </a:tcPr>
                </a:tc>
                <a:tc>
                  <a:txBody>
                    <a:bodyPr/>
                    <a:lstStyle/>
                    <a:p>
                      <a:pPr>
                        <a:buNone/>
                      </a:pPr>
                      <a:r>
                        <a:rPr lang="es-MX" sz="1400" b="1" dirty="0">
                          <a:effectLst/>
                          <a:latin typeface="Montserrat" pitchFamily="2" charset="77"/>
                        </a:rPr>
                        <a:t>Guardianes del Agua</a:t>
                      </a:r>
                      <a:endParaRPr lang="es-MX" sz="1400" dirty="0">
                        <a:effectLst/>
                        <a:latin typeface="Montserrat" pitchFamily="2" charset="77"/>
                      </a:endParaRPr>
                    </a:p>
                  </a:txBody>
                  <a:tcPr marL="36566" marR="36566" marT="18283" marB="18283" anchor="ctr">
                    <a:solidFill>
                      <a:schemeClr val="bg1"/>
                    </a:solidFill>
                  </a:tcPr>
                </a:tc>
                <a:tc>
                  <a:txBody>
                    <a:bodyPr/>
                    <a:lstStyle/>
                    <a:p>
                      <a:pPr>
                        <a:buNone/>
                      </a:pPr>
                      <a:r>
                        <a:rPr lang="es-MX" sz="1400" dirty="0">
                          <a:effectLst/>
                          <a:latin typeface="Montserrat" pitchFamily="2" charset="77"/>
                        </a:rPr>
                        <a:t>Dinámicas interactivas (acertijos o retos) para niños. Formato: </a:t>
                      </a:r>
                      <a:r>
                        <a:rPr lang="es-MX" sz="1400" b="1" dirty="0">
                          <a:effectLst/>
                          <a:latin typeface="Montserrat" pitchFamily="2" charset="77"/>
                        </a:rPr>
                        <a:t>Imagen interactiva</a:t>
                      </a:r>
                      <a:r>
                        <a:rPr lang="es-MX" sz="1400" dirty="0">
                          <a:effectLst/>
                          <a:latin typeface="Montserrat" pitchFamily="2" charset="77"/>
                        </a:rPr>
                        <a:t>.</a:t>
                      </a:r>
                    </a:p>
                  </a:txBody>
                  <a:tcPr marL="36566" marR="36566" marT="18283" marB="18283" anchor="ctr">
                    <a:solidFill>
                      <a:schemeClr val="bg1"/>
                    </a:solidFill>
                  </a:tcPr>
                </a:tc>
                <a:extLst>
                  <a:ext uri="{0D108BD9-81ED-4DB2-BD59-A6C34878D82A}">
                    <a16:rowId xmlns:a16="http://schemas.microsoft.com/office/drawing/2014/main" val="3801968954"/>
                  </a:ext>
                </a:extLst>
              </a:tr>
            </a:tbl>
          </a:graphicData>
        </a:graphic>
      </p:graphicFrame>
    </p:spTree>
    <p:extLst>
      <p:ext uri="{BB962C8B-B14F-4D97-AF65-F5344CB8AC3E}">
        <p14:creationId xmlns:p14="http://schemas.microsoft.com/office/powerpoint/2010/main" val="50589542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1239D-761B-2F02-9A81-99A2A892F0B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50893B6-E2FE-9E4D-1692-24D253F70690}"/>
              </a:ext>
            </a:extLst>
          </p:cNvPr>
          <p:cNvSpPr>
            <a:spLocks noGrp="1"/>
          </p:cNvSpPr>
          <p:nvPr>
            <p:ph type="title"/>
          </p:nvPr>
        </p:nvSpPr>
        <p:spPr>
          <a:xfrm>
            <a:off x="434788" y="75220"/>
            <a:ext cx="10515600" cy="1325563"/>
          </a:xfrm>
        </p:spPr>
        <p:txBody>
          <a:bodyPr>
            <a:normAutofit/>
          </a:bodyPr>
          <a:lstStyle/>
          <a:p>
            <a:r>
              <a:rPr lang="es-MX" sz="2800" b="1" dirty="0">
                <a:solidFill>
                  <a:srgbClr val="0B2C48"/>
                </a:solidFill>
                <a:latin typeface="Montserrat" pitchFamily="2" charset="77"/>
              </a:rPr>
              <a:t>Propuestas de Campañas 2026</a:t>
            </a:r>
          </a:p>
        </p:txBody>
      </p:sp>
      <p:pic>
        <p:nvPicPr>
          <p:cNvPr id="6" name="Imagen 5">
            <a:extLst>
              <a:ext uri="{FF2B5EF4-FFF2-40B4-BE49-F238E27FC236}">
                <a16:creationId xmlns:a16="http://schemas.microsoft.com/office/drawing/2014/main" id="{99E47D78-D76D-6404-9C24-439D1D419ADA}"/>
              </a:ext>
            </a:extLst>
          </p:cNvPr>
          <p:cNvPicPr>
            <a:picLocks noChangeAspect="1"/>
          </p:cNvPicPr>
          <p:nvPr/>
        </p:nvPicPr>
        <p:blipFill>
          <a:blip r:embed="rId2"/>
          <a:srcRect l="1089" t="999" r="42484" b="15124"/>
          <a:stretch>
            <a:fillRect/>
          </a:stretch>
        </p:blipFill>
        <p:spPr>
          <a:xfrm>
            <a:off x="400922" y="2057400"/>
            <a:ext cx="3665711" cy="2972198"/>
          </a:xfrm>
          <a:prstGeom prst="rect">
            <a:avLst/>
          </a:prstGeom>
          <a:effectLst>
            <a:outerShdw blurRad="50800" dist="38100" dir="2700000" algn="tl" rotWithShape="0">
              <a:prstClr val="black">
                <a:alpha val="40000"/>
              </a:prstClr>
            </a:outerShdw>
          </a:effectLst>
        </p:spPr>
      </p:pic>
      <p:pic>
        <p:nvPicPr>
          <p:cNvPr id="8" name="Imagen 7">
            <a:extLst>
              <a:ext uri="{FF2B5EF4-FFF2-40B4-BE49-F238E27FC236}">
                <a16:creationId xmlns:a16="http://schemas.microsoft.com/office/drawing/2014/main" id="{C22E8FD8-59F7-6C97-EB79-73C34C615D18}"/>
              </a:ext>
            </a:extLst>
          </p:cNvPr>
          <p:cNvPicPr>
            <a:picLocks noChangeAspect="1"/>
          </p:cNvPicPr>
          <p:nvPr/>
        </p:nvPicPr>
        <p:blipFill>
          <a:blip r:embed="rId3"/>
          <a:srcRect l="11111" t="4593" r="11111" b="3540"/>
          <a:stretch>
            <a:fillRect/>
          </a:stretch>
        </p:blipFill>
        <p:spPr>
          <a:xfrm>
            <a:off x="4329458" y="2082658"/>
            <a:ext cx="4599830" cy="2963476"/>
          </a:xfrm>
          <a:prstGeom prst="rect">
            <a:avLst/>
          </a:prstGeom>
          <a:effectLst>
            <a:outerShdw blurRad="50800" dist="38100" dir="2700000" algn="tl" rotWithShape="0">
              <a:prstClr val="black">
                <a:alpha val="40000"/>
              </a:prstClr>
            </a:outerShdw>
          </a:effectLst>
        </p:spPr>
      </p:pic>
      <p:sp>
        <p:nvSpPr>
          <p:cNvPr id="9" name="Rectángulo 8">
            <a:extLst>
              <a:ext uri="{FF2B5EF4-FFF2-40B4-BE49-F238E27FC236}">
                <a16:creationId xmlns:a16="http://schemas.microsoft.com/office/drawing/2014/main" id="{ECAC3A29-2B52-61F8-F38A-47D8FE6357EE}"/>
              </a:ext>
            </a:extLst>
          </p:cNvPr>
          <p:cNvSpPr/>
          <p:nvPr/>
        </p:nvSpPr>
        <p:spPr>
          <a:xfrm>
            <a:off x="4346390" y="2057400"/>
            <a:ext cx="4572000" cy="651933"/>
          </a:xfrm>
          <a:prstGeom prst="rect">
            <a:avLst/>
          </a:prstGeom>
          <a:solidFill>
            <a:srgbClr val="01327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dirty="0">
                <a:latin typeface="Montserrat" pitchFamily="2" charset="77"/>
              </a:rPr>
              <a:t>¡CUESTA MENOS, VALE MÁS!</a:t>
            </a:r>
          </a:p>
        </p:txBody>
      </p:sp>
      <p:pic>
        <p:nvPicPr>
          <p:cNvPr id="11" name="Imagen 10">
            <a:extLst>
              <a:ext uri="{FF2B5EF4-FFF2-40B4-BE49-F238E27FC236}">
                <a16:creationId xmlns:a16="http://schemas.microsoft.com/office/drawing/2014/main" id="{DA1932DC-3009-9B6E-9FF0-9C24DB62B296}"/>
              </a:ext>
            </a:extLst>
          </p:cNvPr>
          <p:cNvPicPr>
            <a:picLocks noChangeAspect="1"/>
          </p:cNvPicPr>
          <p:nvPr/>
        </p:nvPicPr>
        <p:blipFill>
          <a:blip r:embed="rId4"/>
          <a:srcRect b="16636"/>
          <a:stretch>
            <a:fillRect/>
          </a:stretch>
        </p:blipFill>
        <p:spPr>
          <a:xfrm>
            <a:off x="9209045" y="1898948"/>
            <a:ext cx="2630311" cy="32891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039786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3C4AD-5C9B-5687-169F-E5AE8DF1C9D8}"/>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95B50C69-1BA0-FF94-E215-644954AE13DB}"/>
              </a:ext>
            </a:extLst>
          </p:cNvPr>
          <p:cNvSpPr/>
          <p:nvPr/>
        </p:nvSpPr>
        <p:spPr>
          <a:xfrm>
            <a:off x="0" y="5747984"/>
            <a:ext cx="12192000" cy="1110015"/>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1A7ED91B-6908-B045-92C1-E1A601237D56}"/>
              </a:ext>
            </a:extLst>
          </p:cNvPr>
          <p:cNvSpPr>
            <a:spLocks noGrp="1"/>
          </p:cNvSpPr>
          <p:nvPr>
            <p:ph type="title"/>
          </p:nvPr>
        </p:nvSpPr>
        <p:spPr>
          <a:xfrm>
            <a:off x="477009" y="2002631"/>
            <a:ext cx="10515600" cy="2852737"/>
          </a:xfrm>
        </p:spPr>
        <p:txBody>
          <a:bodyPr>
            <a:normAutofit/>
          </a:bodyPr>
          <a:lstStyle/>
          <a:p>
            <a:r>
              <a:rPr lang="es-MX" sz="4400" b="1" dirty="0">
                <a:solidFill>
                  <a:srgbClr val="04A496"/>
                </a:solidFill>
                <a:latin typeface="Montserrat" pitchFamily="2" charset="77"/>
              </a:rPr>
              <a:t>MEDIOS DE COMUNICACIÓN</a:t>
            </a:r>
          </a:p>
        </p:txBody>
      </p:sp>
      <p:cxnSp>
        <p:nvCxnSpPr>
          <p:cNvPr id="6" name="Conector recto 5">
            <a:extLst>
              <a:ext uri="{FF2B5EF4-FFF2-40B4-BE49-F238E27FC236}">
                <a16:creationId xmlns:a16="http://schemas.microsoft.com/office/drawing/2014/main" id="{EAC1BBF5-8272-37D6-4CBC-A58FA70B12CF}"/>
              </a:ext>
            </a:extLst>
          </p:cNvPr>
          <p:cNvCxnSpPr/>
          <p:nvPr/>
        </p:nvCxnSpPr>
        <p:spPr>
          <a:xfrm>
            <a:off x="0" y="5595584"/>
            <a:ext cx="1219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837A29C4-DBA3-5689-BA95-502C103599A3}"/>
              </a:ext>
            </a:extLst>
          </p:cNvPr>
          <p:cNvCxnSpPr>
            <a:cxnSpLocks/>
          </p:cNvCxnSpPr>
          <p:nvPr/>
        </p:nvCxnSpPr>
        <p:spPr>
          <a:xfrm>
            <a:off x="2272" y="5747984"/>
            <a:ext cx="1219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Marcador de texto 2">
            <a:extLst>
              <a:ext uri="{FF2B5EF4-FFF2-40B4-BE49-F238E27FC236}">
                <a16:creationId xmlns:a16="http://schemas.microsoft.com/office/drawing/2014/main" id="{DD8CC6E3-5419-5846-683B-DC822C05D9FD}"/>
              </a:ext>
            </a:extLst>
          </p:cNvPr>
          <p:cNvSpPr>
            <a:spLocks noGrp="1"/>
          </p:cNvSpPr>
          <p:nvPr>
            <p:ph type="body" idx="1"/>
          </p:nvPr>
        </p:nvSpPr>
        <p:spPr>
          <a:xfrm>
            <a:off x="489709" y="4855368"/>
            <a:ext cx="10515600" cy="1500187"/>
          </a:xfrm>
        </p:spPr>
        <p:txBody>
          <a:bodyPr/>
          <a:lstStyle/>
          <a:p>
            <a:r>
              <a:rPr lang="es-MX" dirty="0"/>
              <a:t>PLAN 2026 EN BASE A PRESUPUESTO</a:t>
            </a:r>
          </a:p>
        </p:txBody>
      </p:sp>
      <p:pic>
        <p:nvPicPr>
          <p:cNvPr id="5" name="Imagen 4">
            <a:extLst>
              <a:ext uri="{FF2B5EF4-FFF2-40B4-BE49-F238E27FC236}">
                <a16:creationId xmlns:a16="http://schemas.microsoft.com/office/drawing/2014/main" id="{E05DDE77-3B97-C91F-2702-79AF714BD87E}"/>
              </a:ext>
            </a:extLst>
          </p:cNvPr>
          <p:cNvPicPr>
            <a:picLocks noChangeAspect="1"/>
          </p:cNvPicPr>
          <p:nvPr/>
        </p:nvPicPr>
        <p:blipFill>
          <a:blip r:embed="rId2">
            <a:alphaModFix amt="35000"/>
          </a:blip>
          <a:srcRect l="43054" t="12547" r="42103" b="73215"/>
          <a:stretch>
            <a:fillRect/>
          </a:stretch>
        </p:blipFill>
        <p:spPr>
          <a:xfrm>
            <a:off x="7733654" y="275875"/>
            <a:ext cx="3859077" cy="3701479"/>
          </a:xfrm>
          <a:prstGeom prst="rect">
            <a:avLst/>
          </a:prstGeom>
        </p:spPr>
      </p:pic>
    </p:spTree>
    <p:extLst>
      <p:ext uri="{BB962C8B-B14F-4D97-AF65-F5344CB8AC3E}">
        <p14:creationId xmlns:p14="http://schemas.microsoft.com/office/powerpoint/2010/main" val="68451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E24B0DB-5D34-AAB8-8F36-781D01A8C3D9}"/>
              </a:ext>
            </a:extLst>
          </p:cNvPr>
          <p:cNvSpPr/>
          <p:nvPr/>
        </p:nvSpPr>
        <p:spPr>
          <a:xfrm>
            <a:off x="0" y="5747984"/>
            <a:ext cx="12192000" cy="1110015"/>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9058816B-27DB-6EC1-B8ED-07FA3630CF60}"/>
              </a:ext>
            </a:extLst>
          </p:cNvPr>
          <p:cNvSpPr>
            <a:spLocks noGrp="1"/>
          </p:cNvSpPr>
          <p:nvPr>
            <p:ph type="title"/>
          </p:nvPr>
        </p:nvSpPr>
        <p:spPr>
          <a:xfrm>
            <a:off x="477009" y="2002631"/>
            <a:ext cx="10515600" cy="2852737"/>
          </a:xfrm>
        </p:spPr>
        <p:txBody>
          <a:bodyPr>
            <a:normAutofit/>
          </a:bodyPr>
          <a:lstStyle/>
          <a:p>
            <a:r>
              <a:rPr lang="es-MX" sz="4400" b="1" dirty="0">
                <a:solidFill>
                  <a:srgbClr val="04A496"/>
                </a:solidFill>
                <a:latin typeface="Montserrat" pitchFamily="2" charset="77"/>
              </a:rPr>
              <a:t>COMUNICACIÓN EXTERNA</a:t>
            </a:r>
          </a:p>
        </p:txBody>
      </p:sp>
      <p:cxnSp>
        <p:nvCxnSpPr>
          <p:cNvPr id="6" name="Conector recto 5">
            <a:extLst>
              <a:ext uri="{FF2B5EF4-FFF2-40B4-BE49-F238E27FC236}">
                <a16:creationId xmlns:a16="http://schemas.microsoft.com/office/drawing/2014/main" id="{F2292672-9588-F998-16E5-2380BB37C8C9}"/>
              </a:ext>
            </a:extLst>
          </p:cNvPr>
          <p:cNvCxnSpPr/>
          <p:nvPr/>
        </p:nvCxnSpPr>
        <p:spPr>
          <a:xfrm>
            <a:off x="0" y="5595584"/>
            <a:ext cx="1219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3521539F-9F27-4A67-5F73-D5940BB3B63A}"/>
              </a:ext>
            </a:extLst>
          </p:cNvPr>
          <p:cNvCxnSpPr>
            <a:cxnSpLocks/>
          </p:cNvCxnSpPr>
          <p:nvPr/>
        </p:nvCxnSpPr>
        <p:spPr>
          <a:xfrm>
            <a:off x="2272" y="5747984"/>
            <a:ext cx="1219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Marcador de texto 2">
            <a:extLst>
              <a:ext uri="{FF2B5EF4-FFF2-40B4-BE49-F238E27FC236}">
                <a16:creationId xmlns:a16="http://schemas.microsoft.com/office/drawing/2014/main" id="{EE688AC9-5EF0-63DD-C343-3E9F3E32215D}"/>
              </a:ext>
            </a:extLst>
          </p:cNvPr>
          <p:cNvSpPr>
            <a:spLocks noGrp="1"/>
          </p:cNvSpPr>
          <p:nvPr>
            <p:ph type="body" idx="1"/>
          </p:nvPr>
        </p:nvSpPr>
        <p:spPr>
          <a:xfrm>
            <a:off x="489709" y="4855368"/>
            <a:ext cx="10515600" cy="1500187"/>
          </a:xfrm>
        </p:spPr>
        <p:txBody>
          <a:bodyPr/>
          <a:lstStyle/>
          <a:p>
            <a:r>
              <a:rPr lang="es-MX" dirty="0"/>
              <a:t>NUESTRA VOZ DIGITAL (DATOS E INSIGHTS)</a:t>
            </a:r>
          </a:p>
        </p:txBody>
      </p:sp>
      <p:pic>
        <p:nvPicPr>
          <p:cNvPr id="7" name="Imagen 6">
            <a:extLst>
              <a:ext uri="{FF2B5EF4-FFF2-40B4-BE49-F238E27FC236}">
                <a16:creationId xmlns:a16="http://schemas.microsoft.com/office/drawing/2014/main" id="{C849C006-F4B2-28AE-A5DC-6D557013D658}"/>
              </a:ext>
            </a:extLst>
          </p:cNvPr>
          <p:cNvPicPr>
            <a:picLocks noChangeAspect="1"/>
          </p:cNvPicPr>
          <p:nvPr/>
        </p:nvPicPr>
        <p:blipFill>
          <a:blip r:embed="rId2">
            <a:alphaModFix amt="35000"/>
          </a:blip>
          <a:srcRect l="13282" t="12904" r="71875" b="72858"/>
          <a:stretch>
            <a:fillRect/>
          </a:stretch>
        </p:blipFill>
        <p:spPr>
          <a:xfrm>
            <a:off x="7733654" y="275875"/>
            <a:ext cx="3859077" cy="3701479"/>
          </a:xfrm>
          <a:prstGeom prst="rect">
            <a:avLst/>
          </a:prstGeom>
        </p:spPr>
      </p:pic>
    </p:spTree>
    <p:extLst>
      <p:ext uri="{BB962C8B-B14F-4D97-AF65-F5344CB8AC3E}">
        <p14:creationId xmlns:p14="http://schemas.microsoft.com/office/powerpoint/2010/main" val="365143051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C2102E0-D559-390B-5A4E-38AED953172A}"/>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t>x</a:t>
            </a:r>
          </a:p>
        </p:txBody>
      </p:sp>
      <p:sp>
        <p:nvSpPr>
          <p:cNvPr id="2" name="Título 1">
            <a:extLst>
              <a:ext uri="{FF2B5EF4-FFF2-40B4-BE49-F238E27FC236}">
                <a16:creationId xmlns:a16="http://schemas.microsoft.com/office/drawing/2014/main" id="{CB64AB2F-39AE-4557-29B1-73F4F4619435}"/>
              </a:ext>
            </a:extLst>
          </p:cNvPr>
          <p:cNvSpPr>
            <a:spLocks noGrp="1"/>
          </p:cNvSpPr>
          <p:nvPr>
            <p:ph type="title"/>
          </p:nvPr>
        </p:nvSpPr>
        <p:spPr>
          <a:xfrm>
            <a:off x="434789" y="136525"/>
            <a:ext cx="10515600" cy="1325563"/>
          </a:xfrm>
        </p:spPr>
        <p:txBody>
          <a:bodyPr>
            <a:normAutofit/>
          </a:bodyPr>
          <a:lstStyle/>
          <a:p>
            <a:r>
              <a:rPr lang="es-MX" sz="2800" b="1" dirty="0">
                <a:solidFill>
                  <a:srgbClr val="0B2C48"/>
                </a:solidFill>
                <a:latin typeface="Montserrat" pitchFamily="2" charset="77"/>
              </a:rPr>
              <a:t>Análisis 2025 </a:t>
            </a:r>
            <a:r>
              <a:rPr lang="es-MX" sz="2000" dirty="0">
                <a:solidFill>
                  <a:srgbClr val="0B2C48"/>
                </a:solidFill>
                <a:latin typeface="Montserrat" pitchFamily="2" charset="77"/>
              </a:rPr>
              <a:t>(Inversión $3.31 mdp en 33 medios)</a:t>
            </a:r>
            <a:endParaRPr lang="es-MX" sz="2800" dirty="0">
              <a:solidFill>
                <a:srgbClr val="0B2C48"/>
              </a:solidFill>
              <a:latin typeface="Montserrat" pitchFamily="2" charset="77"/>
            </a:endParaRPr>
          </a:p>
        </p:txBody>
      </p:sp>
      <p:sp>
        <p:nvSpPr>
          <p:cNvPr id="4" name="Redondear rectángulo de esquina diagonal 3">
            <a:extLst>
              <a:ext uri="{FF2B5EF4-FFF2-40B4-BE49-F238E27FC236}">
                <a16:creationId xmlns:a16="http://schemas.microsoft.com/office/drawing/2014/main" id="{69FA5961-0C22-2F35-0F7D-90F011F821C5}"/>
              </a:ext>
            </a:extLst>
          </p:cNvPr>
          <p:cNvSpPr/>
          <p:nvPr/>
        </p:nvSpPr>
        <p:spPr>
          <a:xfrm>
            <a:off x="434789" y="1371599"/>
            <a:ext cx="11322422" cy="4867835"/>
          </a:xfrm>
          <a:prstGeom prst="round2DiagRect">
            <a:avLst/>
          </a:prstGeom>
          <a:solidFill>
            <a:srgbClr val="DFD9C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6" name="Conector recto 5">
            <a:extLst>
              <a:ext uri="{FF2B5EF4-FFF2-40B4-BE49-F238E27FC236}">
                <a16:creationId xmlns:a16="http://schemas.microsoft.com/office/drawing/2014/main" id="{A1DFD8DC-1149-7FC1-7093-51E9CC4C77C1}"/>
              </a:ext>
            </a:extLst>
          </p:cNvPr>
          <p:cNvCxnSpPr>
            <a:cxnSpLocks/>
          </p:cNvCxnSpPr>
          <p:nvPr/>
        </p:nvCxnSpPr>
        <p:spPr>
          <a:xfrm>
            <a:off x="3092823" y="1569664"/>
            <a:ext cx="0" cy="441427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A2C10F63-3EDC-E891-D501-EB60D3BAAC75}"/>
              </a:ext>
            </a:extLst>
          </p:cNvPr>
          <p:cNvCxnSpPr>
            <a:cxnSpLocks/>
          </p:cNvCxnSpPr>
          <p:nvPr/>
        </p:nvCxnSpPr>
        <p:spPr>
          <a:xfrm>
            <a:off x="6055658" y="1560700"/>
            <a:ext cx="0" cy="441427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49A60D94-7531-1A09-34C2-C7F2EDA86362}"/>
              </a:ext>
            </a:extLst>
          </p:cNvPr>
          <p:cNvCxnSpPr>
            <a:cxnSpLocks/>
          </p:cNvCxnSpPr>
          <p:nvPr/>
        </p:nvCxnSpPr>
        <p:spPr>
          <a:xfrm>
            <a:off x="9081245" y="1569664"/>
            <a:ext cx="0" cy="441427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id="{93B83C5B-E5FC-4385-02F9-674AA4684C7A}"/>
              </a:ext>
            </a:extLst>
          </p:cNvPr>
          <p:cNvPicPr>
            <a:picLocks noChangeAspect="1"/>
          </p:cNvPicPr>
          <p:nvPr/>
        </p:nvPicPr>
        <p:blipFill>
          <a:blip r:embed="rId2"/>
          <a:srcRect t="34784" r="75082" b="34005"/>
          <a:stretch>
            <a:fillRect/>
          </a:stretch>
        </p:blipFill>
        <p:spPr>
          <a:xfrm>
            <a:off x="1116103" y="1733083"/>
            <a:ext cx="1186701" cy="990973"/>
          </a:xfrm>
          <a:prstGeom prst="rect">
            <a:avLst/>
          </a:prstGeom>
        </p:spPr>
      </p:pic>
      <p:pic>
        <p:nvPicPr>
          <p:cNvPr id="17" name="Imagen 16">
            <a:extLst>
              <a:ext uri="{FF2B5EF4-FFF2-40B4-BE49-F238E27FC236}">
                <a16:creationId xmlns:a16="http://schemas.microsoft.com/office/drawing/2014/main" id="{FA354B5E-FEFE-7256-C390-4C7C23E58614}"/>
              </a:ext>
            </a:extLst>
          </p:cNvPr>
          <p:cNvPicPr>
            <a:picLocks noChangeAspect="1"/>
          </p:cNvPicPr>
          <p:nvPr/>
        </p:nvPicPr>
        <p:blipFill>
          <a:blip r:embed="rId2"/>
          <a:srcRect l="23459" t="32397" r="52306" b="32092"/>
          <a:stretch>
            <a:fillRect/>
          </a:stretch>
        </p:blipFill>
        <p:spPr>
          <a:xfrm>
            <a:off x="3934400" y="1681714"/>
            <a:ext cx="1154195" cy="1127498"/>
          </a:xfrm>
          <a:prstGeom prst="rect">
            <a:avLst/>
          </a:prstGeom>
        </p:spPr>
      </p:pic>
      <p:pic>
        <p:nvPicPr>
          <p:cNvPr id="18" name="Imagen 17">
            <a:extLst>
              <a:ext uri="{FF2B5EF4-FFF2-40B4-BE49-F238E27FC236}">
                <a16:creationId xmlns:a16="http://schemas.microsoft.com/office/drawing/2014/main" id="{FF4431B9-CD17-194C-62DE-68B9AFE4F9CE}"/>
              </a:ext>
            </a:extLst>
          </p:cNvPr>
          <p:cNvPicPr>
            <a:picLocks noChangeAspect="1"/>
          </p:cNvPicPr>
          <p:nvPr/>
        </p:nvPicPr>
        <p:blipFill>
          <a:blip r:embed="rId2"/>
          <a:srcRect l="49741" t="29579" r="29177" b="34909"/>
          <a:stretch>
            <a:fillRect/>
          </a:stretch>
        </p:blipFill>
        <p:spPr>
          <a:xfrm>
            <a:off x="7022722" y="1560700"/>
            <a:ext cx="1004040" cy="1127498"/>
          </a:xfrm>
          <a:prstGeom prst="rect">
            <a:avLst/>
          </a:prstGeom>
        </p:spPr>
      </p:pic>
      <p:pic>
        <p:nvPicPr>
          <p:cNvPr id="19" name="Imagen 18">
            <a:extLst>
              <a:ext uri="{FF2B5EF4-FFF2-40B4-BE49-F238E27FC236}">
                <a16:creationId xmlns:a16="http://schemas.microsoft.com/office/drawing/2014/main" id="{A1C97082-77E3-CD1B-05F6-B8FEE8AF19AF}"/>
              </a:ext>
            </a:extLst>
          </p:cNvPr>
          <p:cNvPicPr>
            <a:picLocks noChangeAspect="1"/>
          </p:cNvPicPr>
          <p:nvPr/>
        </p:nvPicPr>
        <p:blipFill>
          <a:blip r:embed="rId2"/>
          <a:srcRect l="72071" t="32747" b="36041"/>
          <a:stretch>
            <a:fillRect/>
          </a:stretch>
        </p:blipFill>
        <p:spPr>
          <a:xfrm>
            <a:off x="9837652" y="1662568"/>
            <a:ext cx="1330132" cy="990973"/>
          </a:xfrm>
          <a:prstGeom prst="rect">
            <a:avLst/>
          </a:prstGeom>
        </p:spPr>
      </p:pic>
      <p:sp>
        <p:nvSpPr>
          <p:cNvPr id="24" name="Rectángulo redondeado 23">
            <a:extLst>
              <a:ext uri="{FF2B5EF4-FFF2-40B4-BE49-F238E27FC236}">
                <a16:creationId xmlns:a16="http://schemas.microsoft.com/office/drawing/2014/main" id="{E6D3C1D1-498C-D977-C462-513053ACB904}"/>
              </a:ext>
            </a:extLst>
          </p:cNvPr>
          <p:cNvSpPr/>
          <p:nvPr/>
        </p:nvSpPr>
        <p:spPr>
          <a:xfrm>
            <a:off x="847165" y="2809212"/>
            <a:ext cx="1694329" cy="337399"/>
          </a:xfrm>
          <a:prstGeom prst="roundRect">
            <a:avLst/>
          </a:prstGeom>
          <a:solidFill>
            <a:srgbClr val="04A4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Rectángulo redondeado 24">
            <a:extLst>
              <a:ext uri="{FF2B5EF4-FFF2-40B4-BE49-F238E27FC236}">
                <a16:creationId xmlns:a16="http://schemas.microsoft.com/office/drawing/2014/main" id="{1ABD719B-4623-F201-70AF-22BE100322B5}"/>
              </a:ext>
            </a:extLst>
          </p:cNvPr>
          <p:cNvSpPr/>
          <p:nvPr/>
        </p:nvSpPr>
        <p:spPr>
          <a:xfrm>
            <a:off x="3680433" y="2800614"/>
            <a:ext cx="1694329" cy="337399"/>
          </a:xfrm>
          <a:prstGeom prst="roundRect">
            <a:avLst/>
          </a:prstGeom>
          <a:solidFill>
            <a:srgbClr val="04A4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Rectángulo redondeado 25">
            <a:extLst>
              <a:ext uri="{FF2B5EF4-FFF2-40B4-BE49-F238E27FC236}">
                <a16:creationId xmlns:a16="http://schemas.microsoft.com/office/drawing/2014/main" id="{69C1E367-A119-8C95-D182-8F09D22C2BC6}"/>
              </a:ext>
            </a:extLst>
          </p:cNvPr>
          <p:cNvSpPr/>
          <p:nvPr/>
        </p:nvSpPr>
        <p:spPr>
          <a:xfrm>
            <a:off x="6677577" y="2811575"/>
            <a:ext cx="1694329" cy="337399"/>
          </a:xfrm>
          <a:prstGeom prst="roundRect">
            <a:avLst/>
          </a:prstGeom>
          <a:solidFill>
            <a:srgbClr val="04A4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Rectángulo redondeado 26">
            <a:extLst>
              <a:ext uri="{FF2B5EF4-FFF2-40B4-BE49-F238E27FC236}">
                <a16:creationId xmlns:a16="http://schemas.microsoft.com/office/drawing/2014/main" id="{77D4B5D4-4F7A-2D4E-6CB3-BBDEABE0EC56}"/>
              </a:ext>
            </a:extLst>
          </p:cNvPr>
          <p:cNvSpPr/>
          <p:nvPr/>
        </p:nvSpPr>
        <p:spPr>
          <a:xfrm>
            <a:off x="9655553" y="2844648"/>
            <a:ext cx="1694329" cy="337399"/>
          </a:xfrm>
          <a:prstGeom prst="roundRect">
            <a:avLst/>
          </a:prstGeom>
          <a:solidFill>
            <a:srgbClr val="04A4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CuadroTexto 19">
            <a:extLst>
              <a:ext uri="{FF2B5EF4-FFF2-40B4-BE49-F238E27FC236}">
                <a16:creationId xmlns:a16="http://schemas.microsoft.com/office/drawing/2014/main" id="{35E94221-2552-34C9-AF97-6C4B78DDE7B7}"/>
              </a:ext>
            </a:extLst>
          </p:cNvPr>
          <p:cNvSpPr txBox="1"/>
          <p:nvPr/>
        </p:nvSpPr>
        <p:spPr>
          <a:xfrm>
            <a:off x="372728" y="2800614"/>
            <a:ext cx="2673453" cy="3262432"/>
          </a:xfrm>
          <a:prstGeom prst="rect">
            <a:avLst/>
          </a:prstGeom>
          <a:noFill/>
        </p:spPr>
        <p:txBody>
          <a:bodyPr wrap="square" rtlCol="0">
            <a:spAutoFit/>
          </a:bodyPr>
          <a:lstStyle/>
          <a:p>
            <a:pPr algn="ctr"/>
            <a:r>
              <a:rPr lang="es-MX" b="1" dirty="0">
                <a:solidFill>
                  <a:schemeClr val="bg1"/>
                </a:solidFill>
                <a:latin typeface="Montserrat" pitchFamily="2" charset="77"/>
              </a:rPr>
              <a:t>DIGITAL</a:t>
            </a:r>
          </a:p>
          <a:p>
            <a:pPr algn="ctr"/>
            <a:endParaRPr lang="es-MX" b="1" dirty="0">
              <a:solidFill>
                <a:srgbClr val="0B2C48"/>
              </a:solidFill>
              <a:latin typeface="Montserrat" pitchFamily="2" charset="77"/>
            </a:endParaRPr>
          </a:p>
          <a:p>
            <a:pPr algn="ctr"/>
            <a:r>
              <a:rPr lang="es-MX" b="1" dirty="0">
                <a:solidFill>
                  <a:srgbClr val="0B2C48"/>
                </a:solidFill>
                <a:latin typeface="Montserrat" pitchFamily="2" charset="77"/>
              </a:rPr>
              <a:t>20 Medios</a:t>
            </a:r>
          </a:p>
          <a:p>
            <a:pPr algn="ctr"/>
            <a:endParaRPr lang="es-MX" b="1" dirty="0">
              <a:solidFill>
                <a:srgbClr val="0B2C48"/>
              </a:solidFill>
              <a:latin typeface="Montserrat" pitchFamily="2" charset="77"/>
            </a:endParaRPr>
          </a:p>
          <a:p>
            <a:pPr algn="ctr"/>
            <a:r>
              <a:rPr lang="es-MX" b="1" dirty="0">
                <a:solidFill>
                  <a:srgbClr val="0B2C48"/>
                </a:solidFill>
                <a:latin typeface="Montserrat" pitchFamily="2" charset="77"/>
              </a:rPr>
              <a:t>$1.35 mdp</a:t>
            </a:r>
          </a:p>
          <a:p>
            <a:pPr algn="ctr"/>
            <a:endParaRPr lang="es-MX" b="1" dirty="0">
              <a:solidFill>
                <a:srgbClr val="0B2C48"/>
              </a:solidFill>
              <a:latin typeface="Montserrat" pitchFamily="2" charset="77"/>
            </a:endParaRPr>
          </a:p>
          <a:p>
            <a:pPr algn="ctr"/>
            <a:r>
              <a:rPr lang="es-MX" sz="1400" b="1" dirty="0">
                <a:solidFill>
                  <a:srgbClr val="0B2C48"/>
                </a:solidFill>
                <a:latin typeface="Montserrat" pitchFamily="2" charset="77"/>
              </a:rPr>
              <a:t>(Medios con mayores seguidores: </a:t>
            </a:r>
          </a:p>
          <a:p>
            <a:pPr algn="ctr"/>
            <a:r>
              <a:rPr lang="es-MX" sz="1400" dirty="0">
                <a:solidFill>
                  <a:srgbClr val="0B2C48"/>
                </a:solidFill>
                <a:latin typeface="Montserrat" pitchFamily="2" charset="77"/>
              </a:rPr>
              <a:t>Tinta Negra, Gerardo Hernández, Opinión Bajío, T-Informa, Primer Plano, Chinoticias, Noticias al Momento)</a:t>
            </a:r>
          </a:p>
        </p:txBody>
      </p:sp>
      <p:sp>
        <p:nvSpPr>
          <p:cNvPr id="21" name="CuadroTexto 20">
            <a:extLst>
              <a:ext uri="{FF2B5EF4-FFF2-40B4-BE49-F238E27FC236}">
                <a16:creationId xmlns:a16="http://schemas.microsoft.com/office/drawing/2014/main" id="{7A6F0E72-EAF3-D0AE-F399-CB0577FE30E3}"/>
              </a:ext>
            </a:extLst>
          </p:cNvPr>
          <p:cNvSpPr txBox="1"/>
          <p:nvPr/>
        </p:nvSpPr>
        <p:spPr>
          <a:xfrm>
            <a:off x="3222247" y="2800614"/>
            <a:ext cx="2673453" cy="2616101"/>
          </a:xfrm>
          <a:prstGeom prst="rect">
            <a:avLst/>
          </a:prstGeom>
          <a:noFill/>
        </p:spPr>
        <p:txBody>
          <a:bodyPr wrap="square" rtlCol="0">
            <a:spAutoFit/>
          </a:bodyPr>
          <a:lstStyle/>
          <a:p>
            <a:pPr algn="ctr"/>
            <a:r>
              <a:rPr lang="es-MX" b="1" dirty="0">
                <a:solidFill>
                  <a:schemeClr val="bg1"/>
                </a:solidFill>
                <a:latin typeface="Montserrat" pitchFamily="2" charset="77"/>
              </a:rPr>
              <a:t>IMPRESOS</a:t>
            </a:r>
          </a:p>
          <a:p>
            <a:pPr algn="ctr"/>
            <a:endParaRPr lang="es-MX" b="1" dirty="0">
              <a:solidFill>
                <a:srgbClr val="0B2C48"/>
              </a:solidFill>
              <a:latin typeface="Montserrat" pitchFamily="2" charset="77"/>
            </a:endParaRPr>
          </a:p>
          <a:p>
            <a:pPr algn="ctr"/>
            <a:r>
              <a:rPr lang="es-MX" b="1" dirty="0">
                <a:solidFill>
                  <a:srgbClr val="0B2C48"/>
                </a:solidFill>
                <a:latin typeface="Montserrat" pitchFamily="2" charset="77"/>
              </a:rPr>
              <a:t>5 Medios</a:t>
            </a:r>
          </a:p>
          <a:p>
            <a:pPr algn="ctr"/>
            <a:endParaRPr lang="es-MX" b="1" dirty="0">
              <a:solidFill>
                <a:srgbClr val="0B2C48"/>
              </a:solidFill>
              <a:latin typeface="Montserrat" pitchFamily="2" charset="77"/>
            </a:endParaRPr>
          </a:p>
          <a:p>
            <a:pPr algn="ctr"/>
            <a:r>
              <a:rPr lang="es-MX" b="1" dirty="0">
                <a:solidFill>
                  <a:srgbClr val="0B2C48"/>
                </a:solidFill>
                <a:latin typeface="Montserrat" pitchFamily="2" charset="77"/>
              </a:rPr>
              <a:t>$774 mp</a:t>
            </a:r>
          </a:p>
          <a:p>
            <a:pPr algn="ctr"/>
            <a:endParaRPr lang="es-MX" b="1" dirty="0">
              <a:solidFill>
                <a:srgbClr val="0B2C48"/>
              </a:solidFill>
              <a:latin typeface="Montserrat" pitchFamily="2" charset="77"/>
            </a:endParaRPr>
          </a:p>
          <a:p>
            <a:pPr algn="ctr"/>
            <a:r>
              <a:rPr lang="es-MX" sz="1400" b="1" dirty="0">
                <a:solidFill>
                  <a:srgbClr val="0B2C48"/>
                </a:solidFill>
                <a:latin typeface="Montserrat" pitchFamily="2" charset="77"/>
              </a:rPr>
              <a:t>(Medios con mayor alcance: </a:t>
            </a:r>
          </a:p>
          <a:p>
            <a:pPr algn="ctr"/>
            <a:r>
              <a:rPr lang="es-MX" sz="1400" dirty="0">
                <a:solidFill>
                  <a:srgbClr val="0B2C48"/>
                </a:solidFill>
                <a:latin typeface="Montserrat" pitchFamily="2" charset="77"/>
              </a:rPr>
              <a:t>Elité, Sol de Irapuato y Correo)</a:t>
            </a:r>
          </a:p>
        </p:txBody>
      </p:sp>
      <p:sp>
        <p:nvSpPr>
          <p:cNvPr id="22" name="CuadroTexto 21">
            <a:extLst>
              <a:ext uri="{FF2B5EF4-FFF2-40B4-BE49-F238E27FC236}">
                <a16:creationId xmlns:a16="http://schemas.microsoft.com/office/drawing/2014/main" id="{8AB43100-776D-1DC2-0042-6267DEAE8270}"/>
              </a:ext>
            </a:extLst>
          </p:cNvPr>
          <p:cNvSpPr txBox="1"/>
          <p:nvPr/>
        </p:nvSpPr>
        <p:spPr>
          <a:xfrm>
            <a:off x="6231310" y="2810433"/>
            <a:ext cx="2673453" cy="2616101"/>
          </a:xfrm>
          <a:prstGeom prst="rect">
            <a:avLst/>
          </a:prstGeom>
          <a:noFill/>
        </p:spPr>
        <p:txBody>
          <a:bodyPr wrap="square" rtlCol="0">
            <a:spAutoFit/>
          </a:bodyPr>
          <a:lstStyle/>
          <a:p>
            <a:pPr algn="ctr"/>
            <a:r>
              <a:rPr lang="es-MX" b="1" dirty="0">
                <a:solidFill>
                  <a:schemeClr val="bg1"/>
                </a:solidFill>
                <a:latin typeface="Montserrat" pitchFamily="2" charset="77"/>
              </a:rPr>
              <a:t>RADIO</a:t>
            </a:r>
          </a:p>
          <a:p>
            <a:pPr algn="ctr"/>
            <a:endParaRPr lang="es-MX" b="1" dirty="0">
              <a:solidFill>
                <a:srgbClr val="0B2C48"/>
              </a:solidFill>
              <a:latin typeface="Montserrat" pitchFamily="2" charset="77"/>
            </a:endParaRPr>
          </a:p>
          <a:p>
            <a:pPr algn="ctr"/>
            <a:r>
              <a:rPr lang="es-MX" b="1" dirty="0">
                <a:solidFill>
                  <a:srgbClr val="0B2C48"/>
                </a:solidFill>
                <a:latin typeface="Montserrat" pitchFamily="2" charset="77"/>
              </a:rPr>
              <a:t>5 Medios</a:t>
            </a:r>
          </a:p>
          <a:p>
            <a:pPr algn="ctr"/>
            <a:endParaRPr lang="es-MX" b="1" dirty="0">
              <a:solidFill>
                <a:srgbClr val="0B2C48"/>
              </a:solidFill>
              <a:latin typeface="Montserrat" pitchFamily="2" charset="77"/>
            </a:endParaRPr>
          </a:p>
          <a:p>
            <a:pPr algn="ctr"/>
            <a:r>
              <a:rPr lang="es-MX" b="1" dirty="0">
                <a:solidFill>
                  <a:srgbClr val="0B2C48"/>
                </a:solidFill>
                <a:latin typeface="Montserrat" pitchFamily="2" charset="77"/>
              </a:rPr>
              <a:t>$727 mp</a:t>
            </a:r>
          </a:p>
          <a:p>
            <a:pPr algn="ctr"/>
            <a:endParaRPr lang="es-MX" b="1" dirty="0">
              <a:solidFill>
                <a:srgbClr val="0B2C48"/>
              </a:solidFill>
              <a:latin typeface="Montserrat" pitchFamily="2" charset="77"/>
            </a:endParaRPr>
          </a:p>
          <a:p>
            <a:pPr algn="ctr"/>
            <a:r>
              <a:rPr lang="es-MX" sz="1400" b="1" dirty="0">
                <a:solidFill>
                  <a:srgbClr val="0B2C48"/>
                </a:solidFill>
                <a:latin typeface="Montserrat" pitchFamily="2" charset="77"/>
              </a:rPr>
              <a:t>(Medios con mayor audiencia: </a:t>
            </a:r>
          </a:p>
          <a:p>
            <a:pPr algn="ctr"/>
            <a:r>
              <a:rPr lang="es-MX" sz="1400" dirty="0">
                <a:solidFill>
                  <a:srgbClr val="0B2C48"/>
                </a:solidFill>
                <a:latin typeface="Montserrat" pitchFamily="2" charset="77"/>
              </a:rPr>
              <a:t>Campirana, ACIR, RadioGrupo)</a:t>
            </a:r>
          </a:p>
        </p:txBody>
      </p:sp>
      <p:sp>
        <p:nvSpPr>
          <p:cNvPr id="23" name="CuadroTexto 22">
            <a:extLst>
              <a:ext uri="{FF2B5EF4-FFF2-40B4-BE49-F238E27FC236}">
                <a16:creationId xmlns:a16="http://schemas.microsoft.com/office/drawing/2014/main" id="{2F15332E-7808-9E21-46B3-F349FEF3D623}"/>
              </a:ext>
            </a:extLst>
          </p:cNvPr>
          <p:cNvSpPr txBox="1"/>
          <p:nvPr/>
        </p:nvSpPr>
        <p:spPr>
          <a:xfrm>
            <a:off x="9130400" y="2840955"/>
            <a:ext cx="2673453" cy="2400657"/>
          </a:xfrm>
          <a:prstGeom prst="rect">
            <a:avLst/>
          </a:prstGeom>
          <a:noFill/>
        </p:spPr>
        <p:txBody>
          <a:bodyPr wrap="square" rtlCol="0">
            <a:spAutoFit/>
          </a:bodyPr>
          <a:lstStyle/>
          <a:p>
            <a:pPr algn="ctr"/>
            <a:r>
              <a:rPr lang="es-MX" b="1" dirty="0">
                <a:solidFill>
                  <a:schemeClr val="bg1"/>
                </a:solidFill>
                <a:latin typeface="Montserrat" pitchFamily="2" charset="77"/>
              </a:rPr>
              <a:t>OTROS</a:t>
            </a:r>
          </a:p>
          <a:p>
            <a:pPr algn="ctr"/>
            <a:endParaRPr lang="es-MX" b="1" dirty="0">
              <a:solidFill>
                <a:srgbClr val="0B2C48"/>
              </a:solidFill>
              <a:latin typeface="Montserrat" pitchFamily="2" charset="77"/>
            </a:endParaRPr>
          </a:p>
          <a:p>
            <a:pPr algn="ctr"/>
            <a:r>
              <a:rPr lang="es-MX" b="1" dirty="0">
                <a:solidFill>
                  <a:srgbClr val="0B2C48"/>
                </a:solidFill>
                <a:latin typeface="Montserrat" pitchFamily="2" charset="77"/>
              </a:rPr>
              <a:t>3 Medios</a:t>
            </a:r>
          </a:p>
          <a:p>
            <a:pPr algn="ctr"/>
            <a:endParaRPr lang="es-MX" b="1" dirty="0">
              <a:solidFill>
                <a:srgbClr val="0B2C48"/>
              </a:solidFill>
              <a:latin typeface="Montserrat" pitchFamily="2" charset="77"/>
            </a:endParaRPr>
          </a:p>
          <a:p>
            <a:pPr algn="ctr"/>
            <a:r>
              <a:rPr lang="es-MX" b="1" dirty="0">
                <a:solidFill>
                  <a:srgbClr val="0B2C48"/>
                </a:solidFill>
                <a:latin typeface="Montserrat" pitchFamily="2" charset="77"/>
              </a:rPr>
              <a:t>$325 mp</a:t>
            </a:r>
          </a:p>
          <a:p>
            <a:pPr algn="ctr"/>
            <a:endParaRPr lang="es-MX" b="1" dirty="0">
              <a:solidFill>
                <a:srgbClr val="0B2C48"/>
              </a:solidFill>
              <a:latin typeface="Montserrat" pitchFamily="2" charset="77"/>
            </a:endParaRPr>
          </a:p>
          <a:p>
            <a:pPr algn="ctr"/>
            <a:r>
              <a:rPr lang="es-MX" sz="1400" b="1" dirty="0">
                <a:solidFill>
                  <a:srgbClr val="0B2C48"/>
                </a:solidFill>
                <a:latin typeface="Montserrat" pitchFamily="2" charset="77"/>
              </a:rPr>
              <a:t>(Medios con mayor audiencia: </a:t>
            </a:r>
          </a:p>
          <a:p>
            <a:pPr algn="ctr"/>
            <a:r>
              <a:rPr lang="es-MX" sz="1400" dirty="0">
                <a:solidFill>
                  <a:srgbClr val="0B2C48"/>
                </a:solidFill>
                <a:latin typeface="Montserrat" pitchFamily="2" charset="77"/>
              </a:rPr>
              <a:t>OXXO, TVmos)</a:t>
            </a:r>
          </a:p>
        </p:txBody>
      </p:sp>
    </p:spTree>
    <p:extLst>
      <p:ext uri="{BB962C8B-B14F-4D97-AF65-F5344CB8AC3E}">
        <p14:creationId xmlns:p14="http://schemas.microsoft.com/office/powerpoint/2010/main" val="121859468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057A7-20C5-723F-7299-2379680AD58D}"/>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49814431-BE49-D023-305C-ED488E9AF303}"/>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8C574B18-FB6D-7E95-50F9-D2D8FB1DF434}"/>
              </a:ext>
            </a:extLst>
          </p:cNvPr>
          <p:cNvSpPr>
            <a:spLocks noGrp="1"/>
          </p:cNvSpPr>
          <p:nvPr>
            <p:ph type="title"/>
          </p:nvPr>
        </p:nvSpPr>
        <p:spPr>
          <a:xfrm>
            <a:off x="259976" y="109631"/>
            <a:ext cx="10515600" cy="1325563"/>
          </a:xfrm>
        </p:spPr>
        <p:txBody>
          <a:bodyPr>
            <a:normAutofit/>
          </a:bodyPr>
          <a:lstStyle/>
          <a:p>
            <a:r>
              <a:rPr lang="es-MX" sz="2800" b="1" dirty="0">
                <a:solidFill>
                  <a:srgbClr val="0B2C48"/>
                </a:solidFill>
                <a:latin typeface="Montserrat" pitchFamily="2" charset="77"/>
              </a:rPr>
              <a:t>Propuesta 2026 </a:t>
            </a:r>
          </a:p>
        </p:txBody>
      </p:sp>
      <p:sp>
        <p:nvSpPr>
          <p:cNvPr id="6" name="CuadroTexto 5">
            <a:extLst>
              <a:ext uri="{FF2B5EF4-FFF2-40B4-BE49-F238E27FC236}">
                <a16:creationId xmlns:a16="http://schemas.microsoft.com/office/drawing/2014/main" id="{A46C8572-27E4-3441-D1E2-89CFCA56A3BC}"/>
              </a:ext>
            </a:extLst>
          </p:cNvPr>
          <p:cNvSpPr txBox="1"/>
          <p:nvPr/>
        </p:nvSpPr>
        <p:spPr>
          <a:xfrm>
            <a:off x="3259665" y="1230913"/>
            <a:ext cx="5672667" cy="408623"/>
          </a:xfrm>
          <a:prstGeom prst="round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s-MX" b="1" dirty="0">
                <a:solidFill>
                  <a:srgbClr val="04A496"/>
                </a:solidFill>
                <a:latin typeface="Montserrat" pitchFamily="2" charset="77"/>
              </a:rPr>
              <a:t>PRESUPUESTO $3,372,901.20</a:t>
            </a:r>
          </a:p>
        </p:txBody>
      </p:sp>
      <p:pic>
        <p:nvPicPr>
          <p:cNvPr id="7" name="Imagen 6">
            <a:extLst>
              <a:ext uri="{FF2B5EF4-FFF2-40B4-BE49-F238E27FC236}">
                <a16:creationId xmlns:a16="http://schemas.microsoft.com/office/drawing/2014/main" id="{B8732D8F-72AA-FD79-B885-F57FB22D6E51}"/>
              </a:ext>
            </a:extLst>
          </p:cNvPr>
          <p:cNvPicPr>
            <a:picLocks noChangeAspect="1"/>
          </p:cNvPicPr>
          <p:nvPr/>
        </p:nvPicPr>
        <p:blipFill>
          <a:blip r:embed="rId2"/>
          <a:stretch>
            <a:fillRect/>
          </a:stretch>
        </p:blipFill>
        <p:spPr>
          <a:xfrm>
            <a:off x="564204" y="1966038"/>
            <a:ext cx="11189875" cy="4094293"/>
          </a:xfrm>
          <a:prstGeom prst="rect">
            <a:avLst/>
          </a:prstGeom>
        </p:spPr>
      </p:pic>
    </p:spTree>
    <p:extLst>
      <p:ext uri="{BB962C8B-B14F-4D97-AF65-F5344CB8AC3E}">
        <p14:creationId xmlns:p14="http://schemas.microsoft.com/office/powerpoint/2010/main" val="106885564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AD7C6-14BA-73FA-15D4-5979CFA5E0D8}"/>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90095459-C89C-D984-55B0-C7A795F6DA67}"/>
              </a:ext>
            </a:extLst>
          </p:cNvPr>
          <p:cNvSpPr/>
          <p:nvPr/>
        </p:nvSpPr>
        <p:spPr>
          <a:xfrm>
            <a:off x="0" y="5747984"/>
            <a:ext cx="12192000" cy="1110015"/>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37FFDAC9-74F0-124B-A145-B8B5BB9B9AD0}"/>
              </a:ext>
            </a:extLst>
          </p:cNvPr>
          <p:cNvSpPr>
            <a:spLocks noGrp="1"/>
          </p:cNvSpPr>
          <p:nvPr>
            <p:ph type="title"/>
          </p:nvPr>
        </p:nvSpPr>
        <p:spPr>
          <a:xfrm>
            <a:off x="477009" y="2002631"/>
            <a:ext cx="10515600" cy="2852737"/>
          </a:xfrm>
        </p:spPr>
        <p:txBody>
          <a:bodyPr>
            <a:normAutofit/>
          </a:bodyPr>
          <a:lstStyle/>
          <a:p>
            <a:r>
              <a:rPr lang="es-MX" sz="4400" b="1" dirty="0">
                <a:solidFill>
                  <a:srgbClr val="04A496"/>
                </a:solidFill>
                <a:latin typeface="Montserrat" pitchFamily="2" charset="77"/>
              </a:rPr>
              <a:t>CULTURA DEL AGUA</a:t>
            </a:r>
          </a:p>
        </p:txBody>
      </p:sp>
      <p:cxnSp>
        <p:nvCxnSpPr>
          <p:cNvPr id="6" name="Conector recto 5">
            <a:extLst>
              <a:ext uri="{FF2B5EF4-FFF2-40B4-BE49-F238E27FC236}">
                <a16:creationId xmlns:a16="http://schemas.microsoft.com/office/drawing/2014/main" id="{2D45C2B3-A2D8-F2DB-D8D4-F1A16DDE78D1}"/>
              </a:ext>
            </a:extLst>
          </p:cNvPr>
          <p:cNvCxnSpPr/>
          <p:nvPr/>
        </p:nvCxnSpPr>
        <p:spPr>
          <a:xfrm>
            <a:off x="0" y="5595584"/>
            <a:ext cx="1219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C565823D-5AD7-4ACA-1834-4256CC0AD292}"/>
              </a:ext>
            </a:extLst>
          </p:cNvPr>
          <p:cNvCxnSpPr>
            <a:cxnSpLocks/>
          </p:cNvCxnSpPr>
          <p:nvPr/>
        </p:nvCxnSpPr>
        <p:spPr>
          <a:xfrm>
            <a:off x="2272" y="5747984"/>
            <a:ext cx="1219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Marcador de texto 2">
            <a:extLst>
              <a:ext uri="{FF2B5EF4-FFF2-40B4-BE49-F238E27FC236}">
                <a16:creationId xmlns:a16="http://schemas.microsoft.com/office/drawing/2014/main" id="{8F7F7104-534B-B62F-027E-95D4477DB554}"/>
              </a:ext>
            </a:extLst>
          </p:cNvPr>
          <p:cNvSpPr>
            <a:spLocks noGrp="1"/>
          </p:cNvSpPr>
          <p:nvPr>
            <p:ph type="body" idx="1"/>
          </p:nvPr>
        </p:nvSpPr>
        <p:spPr>
          <a:xfrm>
            <a:off x="489709" y="4855368"/>
            <a:ext cx="10515600" cy="1500187"/>
          </a:xfrm>
        </p:spPr>
        <p:txBody>
          <a:bodyPr/>
          <a:lstStyle/>
          <a:p>
            <a:r>
              <a:rPr lang="es-MX" dirty="0"/>
              <a:t>PLAN ANUAL DEL PROYECTO DE CORRESPONSABILIDAD EN EL USO DEL AGUA (PE22)</a:t>
            </a:r>
          </a:p>
        </p:txBody>
      </p:sp>
      <p:pic>
        <p:nvPicPr>
          <p:cNvPr id="5" name="Imagen 4">
            <a:extLst>
              <a:ext uri="{FF2B5EF4-FFF2-40B4-BE49-F238E27FC236}">
                <a16:creationId xmlns:a16="http://schemas.microsoft.com/office/drawing/2014/main" id="{1B53B4FE-CE78-CB8F-BCA1-B1952D124B93}"/>
              </a:ext>
            </a:extLst>
          </p:cNvPr>
          <p:cNvPicPr>
            <a:picLocks noChangeAspect="1"/>
          </p:cNvPicPr>
          <p:nvPr/>
        </p:nvPicPr>
        <p:blipFill>
          <a:blip r:embed="rId2">
            <a:alphaModFix amt="35000"/>
          </a:blip>
          <a:srcRect l="71905" t="12904" r="13252" b="72858"/>
          <a:stretch>
            <a:fillRect/>
          </a:stretch>
        </p:blipFill>
        <p:spPr>
          <a:xfrm>
            <a:off x="7733654" y="275875"/>
            <a:ext cx="3859077" cy="3701479"/>
          </a:xfrm>
          <a:prstGeom prst="rect">
            <a:avLst/>
          </a:prstGeom>
        </p:spPr>
      </p:pic>
    </p:spTree>
    <p:extLst>
      <p:ext uri="{BB962C8B-B14F-4D97-AF65-F5344CB8AC3E}">
        <p14:creationId xmlns:p14="http://schemas.microsoft.com/office/powerpoint/2010/main" val="301295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464CBB3-B42A-D4FC-752D-4EB77991B9BA}"/>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Título 1">
            <a:extLst>
              <a:ext uri="{FF2B5EF4-FFF2-40B4-BE49-F238E27FC236}">
                <a16:creationId xmlns:a16="http://schemas.microsoft.com/office/drawing/2014/main" id="{36D0F563-C3A6-5B1F-1CBD-451264196A31}"/>
              </a:ext>
            </a:extLst>
          </p:cNvPr>
          <p:cNvSpPr txBox="1">
            <a:spLocks/>
          </p:cNvSpPr>
          <p:nvPr/>
        </p:nvSpPr>
        <p:spPr>
          <a:xfrm>
            <a:off x="331694" y="0"/>
            <a:ext cx="10515600" cy="11466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B2C48"/>
                </a:solidFill>
                <a:latin typeface="Montserrat" pitchFamily="2" charset="77"/>
              </a:rPr>
              <a:t>Acciones 2025 - 2026</a:t>
            </a:r>
          </a:p>
        </p:txBody>
      </p:sp>
      <p:pic>
        <p:nvPicPr>
          <p:cNvPr id="6" name="Imagen 5">
            <a:extLst>
              <a:ext uri="{FF2B5EF4-FFF2-40B4-BE49-F238E27FC236}">
                <a16:creationId xmlns:a16="http://schemas.microsoft.com/office/drawing/2014/main" id="{40E0C002-9A9C-040F-5B59-52D6B3A30BC6}"/>
              </a:ext>
            </a:extLst>
          </p:cNvPr>
          <p:cNvPicPr>
            <a:picLocks noChangeAspect="1"/>
          </p:cNvPicPr>
          <p:nvPr/>
        </p:nvPicPr>
        <p:blipFill>
          <a:blip r:embed="rId2"/>
          <a:srcRect r="64185" b="47647"/>
          <a:stretch>
            <a:fillRect/>
          </a:stretch>
        </p:blipFill>
        <p:spPr>
          <a:xfrm>
            <a:off x="1739712" y="791489"/>
            <a:ext cx="1152493" cy="1123118"/>
          </a:xfrm>
          <a:prstGeom prst="rect">
            <a:avLst/>
          </a:prstGeom>
        </p:spPr>
      </p:pic>
      <p:pic>
        <p:nvPicPr>
          <p:cNvPr id="7" name="Imagen 6">
            <a:extLst>
              <a:ext uri="{FF2B5EF4-FFF2-40B4-BE49-F238E27FC236}">
                <a16:creationId xmlns:a16="http://schemas.microsoft.com/office/drawing/2014/main" id="{BD3C541C-FD53-01BC-3316-7015D2A269B7}"/>
              </a:ext>
            </a:extLst>
          </p:cNvPr>
          <p:cNvPicPr>
            <a:picLocks noChangeAspect="1"/>
          </p:cNvPicPr>
          <p:nvPr/>
        </p:nvPicPr>
        <p:blipFill>
          <a:blip r:embed="rId2"/>
          <a:srcRect l="32093" t="109" r="32093" b="47538"/>
          <a:stretch>
            <a:fillRect/>
          </a:stretch>
        </p:blipFill>
        <p:spPr>
          <a:xfrm>
            <a:off x="1775010" y="2024977"/>
            <a:ext cx="1152493" cy="1123118"/>
          </a:xfrm>
          <a:prstGeom prst="rect">
            <a:avLst/>
          </a:prstGeom>
        </p:spPr>
      </p:pic>
      <p:pic>
        <p:nvPicPr>
          <p:cNvPr id="8" name="Imagen 7">
            <a:extLst>
              <a:ext uri="{FF2B5EF4-FFF2-40B4-BE49-F238E27FC236}">
                <a16:creationId xmlns:a16="http://schemas.microsoft.com/office/drawing/2014/main" id="{26AB9009-65D3-E250-D054-C6F78EE45807}"/>
              </a:ext>
            </a:extLst>
          </p:cNvPr>
          <p:cNvPicPr>
            <a:picLocks noChangeAspect="1"/>
          </p:cNvPicPr>
          <p:nvPr/>
        </p:nvPicPr>
        <p:blipFill>
          <a:blip r:embed="rId2"/>
          <a:srcRect l="65899" t="938" r="1729" b="52314"/>
          <a:stretch>
            <a:fillRect/>
          </a:stretch>
        </p:blipFill>
        <p:spPr>
          <a:xfrm>
            <a:off x="1850459" y="3222844"/>
            <a:ext cx="1041746" cy="1002890"/>
          </a:xfrm>
          <a:prstGeom prst="rect">
            <a:avLst/>
          </a:prstGeom>
        </p:spPr>
      </p:pic>
      <p:pic>
        <p:nvPicPr>
          <p:cNvPr id="9" name="Imagen 8">
            <a:extLst>
              <a:ext uri="{FF2B5EF4-FFF2-40B4-BE49-F238E27FC236}">
                <a16:creationId xmlns:a16="http://schemas.microsoft.com/office/drawing/2014/main" id="{CEF2782E-F1DB-9D37-60A6-6363DB582C44}"/>
              </a:ext>
            </a:extLst>
          </p:cNvPr>
          <p:cNvPicPr>
            <a:picLocks noChangeAspect="1"/>
          </p:cNvPicPr>
          <p:nvPr/>
        </p:nvPicPr>
        <p:blipFill>
          <a:blip r:embed="rId2"/>
          <a:srcRect l="6477" t="47942" r="48001" b="1391"/>
          <a:stretch>
            <a:fillRect/>
          </a:stretch>
        </p:blipFill>
        <p:spPr>
          <a:xfrm>
            <a:off x="1722077" y="4513659"/>
            <a:ext cx="1205426" cy="894453"/>
          </a:xfrm>
          <a:prstGeom prst="rect">
            <a:avLst/>
          </a:prstGeom>
        </p:spPr>
      </p:pic>
      <p:pic>
        <p:nvPicPr>
          <p:cNvPr id="10" name="Imagen 9">
            <a:extLst>
              <a:ext uri="{FF2B5EF4-FFF2-40B4-BE49-F238E27FC236}">
                <a16:creationId xmlns:a16="http://schemas.microsoft.com/office/drawing/2014/main" id="{8E9054DF-45BC-FF57-60F4-26D15410702E}"/>
              </a:ext>
            </a:extLst>
          </p:cNvPr>
          <p:cNvPicPr>
            <a:picLocks noChangeAspect="1"/>
          </p:cNvPicPr>
          <p:nvPr/>
        </p:nvPicPr>
        <p:blipFill>
          <a:blip r:embed="rId2"/>
          <a:srcRect l="51189" t="49333" r="13753" b="3707"/>
          <a:stretch>
            <a:fillRect/>
          </a:stretch>
        </p:blipFill>
        <p:spPr>
          <a:xfrm>
            <a:off x="1850459" y="5696037"/>
            <a:ext cx="1001594" cy="894452"/>
          </a:xfrm>
          <a:prstGeom prst="rect">
            <a:avLst/>
          </a:prstGeom>
        </p:spPr>
      </p:pic>
      <p:grpSp>
        <p:nvGrpSpPr>
          <p:cNvPr id="39" name="Grupo 38">
            <a:extLst>
              <a:ext uri="{FF2B5EF4-FFF2-40B4-BE49-F238E27FC236}">
                <a16:creationId xmlns:a16="http://schemas.microsoft.com/office/drawing/2014/main" id="{55F2B6EE-1DC3-ABCD-47E2-2CAEDD6B3F15}"/>
              </a:ext>
            </a:extLst>
          </p:cNvPr>
          <p:cNvGrpSpPr/>
          <p:nvPr/>
        </p:nvGrpSpPr>
        <p:grpSpPr>
          <a:xfrm>
            <a:off x="1385052" y="1954948"/>
            <a:ext cx="9166404" cy="3486023"/>
            <a:chOff x="726140" y="2075971"/>
            <a:chExt cx="10515601" cy="3486023"/>
          </a:xfrm>
        </p:grpSpPr>
        <p:cxnSp>
          <p:nvCxnSpPr>
            <p:cNvPr id="16" name="Conector recto 15">
              <a:extLst>
                <a:ext uri="{FF2B5EF4-FFF2-40B4-BE49-F238E27FC236}">
                  <a16:creationId xmlns:a16="http://schemas.microsoft.com/office/drawing/2014/main" id="{D7441B71-3AC1-DAA5-A6B9-15F624CD90C2}"/>
                </a:ext>
              </a:extLst>
            </p:cNvPr>
            <p:cNvCxnSpPr>
              <a:cxnSpLocks/>
            </p:cNvCxnSpPr>
            <p:nvPr/>
          </p:nvCxnSpPr>
          <p:spPr>
            <a:xfrm>
              <a:off x="726140" y="2075971"/>
              <a:ext cx="1051560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8306A4A6-1913-0405-B1D4-CCE94822632C}"/>
                </a:ext>
              </a:extLst>
            </p:cNvPr>
            <p:cNvCxnSpPr>
              <a:cxnSpLocks/>
            </p:cNvCxnSpPr>
            <p:nvPr/>
          </p:nvCxnSpPr>
          <p:spPr>
            <a:xfrm>
              <a:off x="726140" y="3269118"/>
              <a:ext cx="1051560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664DF5F9-4E8F-9E38-DBD7-D4B2DFCB8E80}"/>
                </a:ext>
              </a:extLst>
            </p:cNvPr>
            <p:cNvCxnSpPr>
              <a:cxnSpLocks/>
            </p:cNvCxnSpPr>
            <p:nvPr/>
          </p:nvCxnSpPr>
          <p:spPr>
            <a:xfrm>
              <a:off x="726140" y="4443494"/>
              <a:ext cx="1051560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4AFDFCC8-D0F0-0D9D-8051-4B47427B03F7}"/>
                </a:ext>
              </a:extLst>
            </p:cNvPr>
            <p:cNvCxnSpPr>
              <a:cxnSpLocks/>
            </p:cNvCxnSpPr>
            <p:nvPr/>
          </p:nvCxnSpPr>
          <p:spPr>
            <a:xfrm>
              <a:off x="726140" y="5561994"/>
              <a:ext cx="1051560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0" name="CuadroTexto 29">
            <a:extLst>
              <a:ext uri="{FF2B5EF4-FFF2-40B4-BE49-F238E27FC236}">
                <a16:creationId xmlns:a16="http://schemas.microsoft.com/office/drawing/2014/main" id="{2B802ECD-4043-2631-694F-456FFB0D8DD4}"/>
              </a:ext>
            </a:extLst>
          </p:cNvPr>
          <p:cNvSpPr txBox="1"/>
          <p:nvPr/>
        </p:nvSpPr>
        <p:spPr>
          <a:xfrm>
            <a:off x="3245029" y="951835"/>
            <a:ext cx="2989921" cy="830997"/>
          </a:xfrm>
          <a:prstGeom prst="rect">
            <a:avLst/>
          </a:prstGeom>
          <a:noFill/>
        </p:spPr>
        <p:txBody>
          <a:bodyPr wrap="none" rtlCol="0">
            <a:spAutoFit/>
          </a:bodyPr>
          <a:lstStyle/>
          <a:p>
            <a:pPr marL="285750" indent="-285750">
              <a:buFont typeface="Arial" panose="020B0604020202020204" pitchFamily="34" charset="0"/>
              <a:buChar char="•"/>
            </a:pPr>
            <a:r>
              <a:rPr lang="es-MX" sz="1600" dirty="0">
                <a:solidFill>
                  <a:srgbClr val="04A496"/>
                </a:solidFill>
                <a:latin typeface="Montserrat" pitchFamily="2" charset="77"/>
              </a:rPr>
              <a:t>4 escuelas participantes</a:t>
            </a:r>
          </a:p>
          <a:p>
            <a:pPr marL="285750" indent="-285750">
              <a:buFont typeface="Arial" panose="020B0604020202020204" pitchFamily="34" charset="0"/>
              <a:buChar char="•"/>
            </a:pPr>
            <a:r>
              <a:rPr lang="es-MX" sz="1600" b="1" dirty="0">
                <a:solidFill>
                  <a:srgbClr val="002060"/>
                </a:solidFill>
                <a:latin typeface="Montserrat" pitchFamily="2" charset="77"/>
              </a:rPr>
              <a:t>2 concluyeron acciones</a:t>
            </a:r>
          </a:p>
          <a:p>
            <a:pPr algn="ctr"/>
            <a:r>
              <a:rPr lang="es-MX" sz="1600" b="1" dirty="0">
                <a:solidFill>
                  <a:srgbClr val="002060"/>
                </a:solidFill>
                <a:latin typeface="Montserrat" pitchFamily="2" charset="77"/>
              </a:rPr>
              <a:t>AHORRO: 52% m</a:t>
            </a:r>
            <a:r>
              <a:rPr lang="es-MX" sz="1600" b="1" baseline="30000" dirty="0">
                <a:solidFill>
                  <a:srgbClr val="002060"/>
                </a:solidFill>
                <a:latin typeface="Montserrat" pitchFamily="2" charset="77"/>
              </a:rPr>
              <a:t>3</a:t>
            </a:r>
          </a:p>
        </p:txBody>
      </p:sp>
      <p:sp>
        <p:nvSpPr>
          <p:cNvPr id="31" name="CuadroTexto 30">
            <a:extLst>
              <a:ext uri="{FF2B5EF4-FFF2-40B4-BE49-F238E27FC236}">
                <a16:creationId xmlns:a16="http://schemas.microsoft.com/office/drawing/2014/main" id="{E7A754AB-F9A7-0382-404C-5BFD1E812EAF}"/>
              </a:ext>
            </a:extLst>
          </p:cNvPr>
          <p:cNvSpPr txBox="1"/>
          <p:nvPr/>
        </p:nvSpPr>
        <p:spPr>
          <a:xfrm>
            <a:off x="3330916" y="2356132"/>
            <a:ext cx="2904033" cy="584775"/>
          </a:xfrm>
          <a:prstGeom prst="rect">
            <a:avLst/>
          </a:prstGeom>
          <a:noFill/>
        </p:spPr>
        <p:txBody>
          <a:bodyPr wrap="square" rtlCol="0">
            <a:spAutoFit/>
          </a:bodyPr>
          <a:lstStyle/>
          <a:p>
            <a:pPr marL="285750" indent="-285750">
              <a:buFont typeface="Arial" panose="020B0604020202020204" pitchFamily="34" charset="0"/>
              <a:buChar char="•"/>
            </a:pPr>
            <a:r>
              <a:rPr lang="es-MX" sz="1600" dirty="0">
                <a:solidFill>
                  <a:srgbClr val="04A496"/>
                </a:solidFill>
                <a:latin typeface="Montserrat" pitchFamily="2" charset="77"/>
              </a:rPr>
              <a:t>1 empresa piloto</a:t>
            </a:r>
          </a:p>
          <a:p>
            <a:pPr algn="ctr"/>
            <a:r>
              <a:rPr lang="es-MX" sz="1600" b="1" dirty="0">
                <a:solidFill>
                  <a:srgbClr val="002060"/>
                </a:solidFill>
                <a:latin typeface="Montserrat" pitchFamily="2" charset="77"/>
              </a:rPr>
              <a:t>AHORRO: 30% m</a:t>
            </a:r>
            <a:r>
              <a:rPr lang="es-MX" sz="1600" b="1" baseline="30000" dirty="0">
                <a:solidFill>
                  <a:srgbClr val="002060"/>
                </a:solidFill>
                <a:latin typeface="Montserrat" pitchFamily="2" charset="77"/>
              </a:rPr>
              <a:t>3</a:t>
            </a:r>
          </a:p>
        </p:txBody>
      </p:sp>
      <p:sp>
        <p:nvSpPr>
          <p:cNvPr id="32" name="CuadroTexto 31">
            <a:extLst>
              <a:ext uri="{FF2B5EF4-FFF2-40B4-BE49-F238E27FC236}">
                <a16:creationId xmlns:a16="http://schemas.microsoft.com/office/drawing/2014/main" id="{172CB5A1-8159-1B0B-76B3-A87E2376C866}"/>
              </a:ext>
            </a:extLst>
          </p:cNvPr>
          <p:cNvSpPr txBox="1"/>
          <p:nvPr/>
        </p:nvSpPr>
        <p:spPr>
          <a:xfrm>
            <a:off x="3245029" y="3471877"/>
            <a:ext cx="2904033" cy="584775"/>
          </a:xfrm>
          <a:prstGeom prst="rect">
            <a:avLst/>
          </a:prstGeom>
          <a:noFill/>
        </p:spPr>
        <p:txBody>
          <a:bodyPr wrap="square" rtlCol="0">
            <a:spAutoFit/>
          </a:bodyPr>
          <a:lstStyle/>
          <a:p>
            <a:pPr marL="285750" indent="-285750">
              <a:buFont typeface="Arial" panose="020B0604020202020204" pitchFamily="34" charset="0"/>
              <a:buChar char="•"/>
            </a:pPr>
            <a:r>
              <a:rPr lang="es-MX" sz="1600" dirty="0">
                <a:solidFill>
                  <a:srgbClr val="04A496"/>
                </a:solidFill>
                <a:latin typeface="Montserrat" pitchFamily="2" charset="77"/>
              </a:rPr>
              <a:t>Estandarización del proceso</a:t>
            </a:r>
          </a:p>
        </p:txBody>
      </p:sp>
      <p:sp>
        <p:nvSpPr>
          <p:cNvPr id="33" name="CuadroTexto 32">
            <a:extLst>
              <a:ext uri="{FF2B5EF4-FFF2-40B4-BE49-F238E27FC236}">
                <a16:creationId xmlns:a16="http://schemas.microsoft.com/office/drawing/2014/main" id="{38C7AE88-A7A0-FCC8-7C27-458DB6F4B20D}"/>
              </a:ext>
            </a:extLst>
          </p:cNvPr>
          <p:cNvSpPr txBox="1"/>
          <p:nvPr/>
        </p:nvSpPr>
        <p:spPr>
          <a:xfrm>
            <a:off x="3287970" y="4589334"/>
            <a:ext cx="2904033" cy="584775"/>
          </a:xfrm>
          <a:prstGeom prst="rect">
            <a:avLst/>
          </a:prstGeom>
          <a:noFill/>
        </p:spPr>
        <p:txBody>
          <a:bodyPr wrap="square" rtlCol="0">
            <a:spAutoFit/>
          </a:bodyPr>
          <a:lstStyle/>
          <a:p>
            <a:pPr marL="285750" indent="-285750">
              <a:buFont typeface="Arial" panose="020B0604020202020204" pitchFamily="34" charset="0"/>
              <a:buChar char="•"/>
            </a:pPr>
            <a:r>
              <a:rPr lang="es-MX" sz="1600" b="1" dirty="0">
                <a:solidFill>
                  <a:srgbClr val="002060"/>
                </a:solidFill>
                <a:latin typeface="Montserrat" pitchFamily="2" charset="77"/>
              </a:rPr>
              <a:t>16,000 personas atendidas</a:t>
            </a:r>
          </a:p>
        </p:txBody>
      </p:sp>
      <p:sp>
        <p:nvSpPr>
          <p:cNvPr id="35" name="CuadroTexto 34">
            <a:extLst>
              <a:ext uri="{FF2B5EF4-FFF2-40B4-BE49-F238E27FC236}">
                <a16:creationId xmlns:a16="http://schemas.microsoft.com/office/drawing/2014/main" id="{C766AAC2-2D0D-AC59-B496-E78BC35E11F2}"/>
              </a:ext>
            </a:extLst>
          </p:cNvPr>
          <p:cNvSpPr txBox="1"/>
          <p:nvPr/>
        </p:nvSpPr>
        <p:spPr>
          <a:xfrm>
            <a:off x="3287970" y="5850875"/>
            <a:ext cx="2904033" cy="584775"/>
          </a:xfrm>
          <a:prstGeom prst="rect">
            <a:avLst/>
          </a:prstGeom>
          <a:noFill/>
        </p:spPr>
        <p:txBody>
          <a:bodyPr wrap="square" rtlCol="0">
            <a:spAutoFit/>
          </a:bodyPr>
          <a:lstStyle/>
          <a:p>
            <a:pPr marL="285750" indent="-285750">
              <a:buFont typeface="Arial" panose="020B0604020202020204" pitchFamily="34" charset="0"/>
              <a:buChar char="•"/>
            </a:pPr>
            <a:r>
              <a:rPr lang="es-MX" sz="1600" b="1" dirty="0">
                <a:solidFill>
                  <a:srgbClr val="002060"/>
                </a:solidFill>
                <a:latin typeface="Montserrat" pitchFamily="2" charset="77"/>
              </a:rPr>
              <a:t>998 personas atendidas</a:t>
            </a:r>
          </a:p>
        </p:txBody>
      </p:sp>
      <p:cxnSp>
        <p:nvCxnSpPr>
          <p:cNvPr id="36" name="Conector recto 35">
            <a:extLst>
              <a:ext uri="{FF2B5EF4-FFF2-40B4-BE49-F238E27FC236}">
                <a16:creationId xmlns:a16="http://schemas.microsoft.com/office/drawing/2014/main" id="{AAD83140-72A9-5C62-59C9-42F08FC82ADB}"/>
              </a:ext>
            </a:extLst>
          </p:cNvPr>
          <p:cNvCxnSpPr>
            <a:cxnSpLocks/>
          </p:cNvCxnSpPr>
          <p:nvPr/>
        </p:nvCxnSpPr>
        <p:spPr>
          <a:xfrm flipV="1">
            <a:off x="6494929" y="791489"/>
            <a:ext cx="0" cy="564416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CuadroTexto 39">
            <a:extLst>
              <a:ext uri="{FF2B5EF4-FFF2-40B4-BE49-F238E27FC236}">
                <a16:creationId xmlns:a16="http://schemas.microsoft.com/office/drawing/2014/main" id="{C6DE2C0F-1AF9-1D0F-F471-42D95CEA627F}"/>
              </a:ext>
            </a:extLst>
          </p:cNvPr>
          <p:cNvSpPr txBox="1"/>
          <p:nvPr/>
        </p:nvSpPr>
        <p:spPr>
          <a:xfrm>
            <a:off x="7106482" y="1193695"/>
            <a:ext cx="3076483" cy="338554"/>
          </a:xfrm>
          <a:prstGeom prst="rect">
            <a:avLst/>
          </a:prstGeom>
          <a:noFill/>
        </p:spPr>
        <p:txBody>
          <a:bodyPr wrap="none" rtlCol="0">
            <a:spAutoFit/>
          </a:bodyPr>
          <a:lstStyle/>
          <a:p>
            <a:pPr marL="285750" indent="-285750">
              <a:buFont typeface="Arial" panose="020B0604020202020204" pitchFamily="34" charset="0"/>
              <a:buChar char="•"/>
            </a:pPr>
            <a:r>
              <a:rPr lang="es-MX" sz="1600" b="1" dirty="0">
                <a:solidFill>
                  <a:srgbClr val="002060"/>
                </a:solidFill>
                <a:latin typeface="Montserrat" pitchFamily="2" charset="77"/>
              </a:rPr>
              <a:t>8 escuelas participantes</a:t>
            </a:r>
          </a:p>
        </p:txBody>
      </p:sp>
      <p:sp>
        <p:nvSpPr>
          <p:cNvPr id="42" name="CuadroTexto 41">
            <a:extLst>
              <a:ext uri="{FF2B5EF4-FFF2-40B4-BE49-F238E27FC236}">
                <a16:creationId xmlns:a16="http://schemas.microsoft.com/office/drawing/2014/main" id="{70A5F9E1-2BCA-A7CD-1009-40CA142AF20E}"/>
              </a:ext>
            </a:extLst>
          </p:cNvPr>
          <p:cNvSpPr txBox="1"/>
          <p:nvPr/>
        </p:nvSpPr>
        <p:spPr>
          <a:xfrm>
            <a:off x="7106482" y="3562750"/>
            <a:ext cx="2904033" cy="338554"/>
          </a:xfrm>
          <a:prstGeom prst="rect">
            <a:avLst/>
          </a:prstGeom>
          <a:noFill/>
        </p:spPr>
        <p:txBody>
          <a:bodyPr wrap="square" rtlCol="0">
            <a:spAutoFit/>
          </a:bodyPr>
          <a:lstStyle/>
          <a:p>
            <a:pPr marL="285750" indent="-285750">
              <a:buFont typeface="Arial" panose="020B0604020202020204" pitchFamily="34" charset="0"/>
              <a:buChar char="•"/>
            </a:pPr>
            <a:r>
              <a:rPr lang="es-MX" sz="1600" dirty="0">
                <a:solidFill>
                  <a:srgbClr val="04A496"/>
                </a:solidFill>
                <a:latin typeface="Montserrat" pitchFamily="2" charset="77"/>
              </a:rPr>
              <a:t>1 restaurante piloto</a:t>
            </a:r>
          </a:p>
        </p:txBody>
      </p:sp>
      <p:sp>
        <p:nvSpPr>
          <p:cNvPr id="43" name="CuadroTexto 42">
            <a:extLst>
              <a:ext uri="{FF2B5EF4-FFF2-40B4-BE49-F238E27FC236}">
                <a16:creationId xmlns:a16="http://schemas.microsoft.com/office/drawing/2014/main" id="{017C701B-DB14-3338-FC68-735DB8AB4C45}"/>
              </a:ext>
            </a:extLst>
          </p:cNvPr>
          <p:cNvSpPr txBox="1"/>
          <p:nvPr/>
        </p:nvSpPr>
        <p:spPr>
          <a:xfrm>
            <a:off x="7149423" y="4586078"/>
            <a:ext cx="2904033" cy="584775"/>
          </a:xfrm>
          <a:prstGeom prst="rect">
            <a:avLst/>
          </a:prstGeom>
          <a:noFill/>
        </p:spPr>
        <p:txBody>
          <a:bodyPr wrap="square" rtlCol="0">
            <a:spAutoFit/>
          </a:bodyPr>
          <a:lstStyle/>
          <a:p>
            <a:pPr marL="285750" indent="-285750">
              <a:buFont typeface="Arial" panose="020B0604020202020204" pitchFamily="34" charset="0"/>
              <a:buChar char="•"/>
            </a:pPr>
            <a:r>
              <a:rPr lang="es-MX" sz="1600" b="1" dirty="0">
                <a:solidFill>
                  <a:srgbClr val="002060"/>
                </a:solidFill>
                <a:latin typeface="Montserrat" pitchFamily="2" charset="77"/>
              </a:rPr>
              <a:t>18,000 personas atendidas</a:t>
            </a:r>
          </a:p>
        </p:txBody>
      </p:sp>
      <p:sp>
        <p:nvSpPr>
          <p:cNvPr id="44" name="CuadroTexto 43">
            <a:extLst>
              <a:ext uri="{FF2B5EF4-FFF2-40B4-BE49-F238E27FC236}">
                <a16:creationId xmlns:a16="http://schemas.microsoft.com/office/drawing/2014/main" id="{DF767BD9-465B-19B6-DEAB-D202E0FF0042}"/>
              </a:ext>
            </a:extLst>
          </p:cNvPr>
          <p:cNvSpPr txBox="1"/>
          <p:nvPr/>
        </p:nvSpPr>
        <p:spPr>
          <a:xfrm>
            <a:off x="7149423" y="5847619"/>
            <a:ext cx="2904033" cy="584775"/>
          </a:xfrm>
          <a:prstGeom prst="rect">
            <a:avLst/>
          </a:prstGeom>
          <a:noFill/>
        </p:spPr>
        <p:txBody>
          <a:bodyPr wrap="square" rtlCol="0">
            <a:spAutoFit/>
          </a:bodyPr>
          <a:lstStyle/>
          <a:p>
            <a:pPr marL="285750" indent="-285750">
              <a:buFont typeface="Arial" panose="020B0604020202020204" pitchFamily="34" charset="0"/>
              <a:buChar char="•"/>
            </a:pPr>
            <a:r>
              <a:rPr lang="es-MX" sz="1600" dirty="0">
                <a:solidFill>
                  <a:srgbClr val="04A496"/>
                </a:solidFill>
                <a:latin typeface="Montserrat" pitchFamily="2" charset="77"/>
              </a:rPr>
              <a:t>Estandarización del proceso</a:t>
            </a:r>
          </a:p>
        </p:txBody>
      </p:sp>
      <p:sp>
        <p:nvSpPr>
          <p:cNvPr id="45" name="CuadroTexto 44">
            <a:extLst>
              <a:ext uri="{FF2B5EF4-FFF2-40B4-BE49-F238E27FC236}">
                <a16:creationId xmlns:a16="http://schemas.microsoft.com/office/drawing/2014/main" id="{D53E3171-AA6D-9639-BC46-7D81BF90B389}"/>
              </a:ext>
            </a:extLst>
          </p:cNvPr>
          <p:cNvSpPr txBox="1"/>
          <p:nvPr/>
        </p:nvSpPr>
        <p:spPr>
          <a:xfrm>
            <a:off x="7157326" y="2368070"/>
            <a:ext cx="3199915" cy="338554"/>
          </a:xfrm>
          <a:prstGeom prst="rect">
            <a:avLst/>
          </a:prstGeom>
          <a:noFill/>
        </p:spPr>
        <p:txBody>
          <a:bodyPr wrap="none" rtlCol="0">
            <a:spAutoFit/>
          </a:bodyPr>
          <a:lstStyle/>
          <a:p>
            <a:pPr marL="285750" indent="-285750">
              <a:buFont typeface="Arial" panose="020B0604020202020204" pitchFamily="34" charset="0"/>
              <a:buChar char="•"/>
            </a:pPr>
            <a:r>
              <a:rPr lang="es-MX" sz="1600" b="1" dirty="0">
                <a:solidFill>
                  <a:srgbClr val="002060"/>
                </a:solidFill>
                <a:latin typeface="Montserrat" pitchFamily="2" charset="77"/>
              </a:rPr>
              <a:t>4 empresas participantes</a:t>
            </a:r>
          </a:p>
        </p:txBody>
      </p:sp>
    </p:spTree>
    <p:extLst>
      <p:ext uri="{BB962C8B-B14F-4D97-AF65-F5344CB8AC3E}">
        <p14:creationId xmlns:p14="http://schemas.microsoft.com/office/powerpoint/2010/main" val="142957266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133A8-4CA9-212B-98CD-DAA220412375}"/>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D597E03E-9014-8AFC-B3FD-595D4182DB0B}"/>
              </a:ext>
            </a:extLst>
          </p:cNvPr>
          <p:cNvSpPr/>
          <p:nvPr/>
        </p:nvSpPr>
        <p:spPr>
          <a:xfrm>
            <a:off x="0" y="5747984"/>
            <a:ext cx="12192000" cy="1110015"/>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9F9316B0-2DD8-B28A-D4E3-4DB0D58D94B3}"/>
              </a:ext>
            </a:extLst>
          </p:cNvPr>
          <p:cNvSpPr>
            <a:spLocks noGrp="1"/>
          </p:cNvSpPr>
          <p:nvPr>
            <p:ph type="title"/>
          </p:nvPr>
        </p:nvSpPr>
        <p:spPr>
          <a:xfrm>
            <a:off x="477009" y="2002631"/>
            <a:ext cx="10515600" cy="2852737"/>
          </a:xfrm>
        </p:spPr>
        <p:txBody>
          <a:bodyPr>
            <a:normAutofit/>
          </a:bodyPr>
          <a:lstStyle/>
          <a:p>
            <a:r>
              <a:rPr lang="es-MX" sz="4400" b="1" dirty="0">
                <a:solidFill>
                  <a:srgbClr val="04A496"/>
                </a:solidFill>
                <a:latin typeface="Montserrat" pitchFamily="2" charset="77"/>
              </a:rPr>
              <a:t>DÍA MUNDIAL DEL AGUA 2026</a:t>
            </a:r>
          </a:p>
        </p:txBody>
      </p:sp>
      <p:cxnSp>
        <p:nvCxnSpPr>
          <p:cNvPr id="6" name="Conector recto 5">
            <a:extLst>
              <a:ext uri="{FF2B5EF4-FFF2-40B4-BE49-F238E27FC236}">
                <a16:creationId xmlns:a16="http://schemas.microsoft.com/office/drawing/2014/main" id="{C7AE6A2A-C2C9-4846-3A5A-B738B0760D4E}"/>
              </a:ext>
            </a:extLst>
          </p:cNvPr>
          <p:cNvCxnSpPr/>
          <p:nvPr/>
        </p:nvCxnSpPr>
        <p:spPr>
          <a:xfrm>
            <a:off x="0" y="5595584"/>
            <a:ext cx="1219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8C6C52C6-632B-9994-F590-8EDB922A43D5}"/>
              </a:ext>
            </a:extLst>
          </p:cNvPr>
          <p:cNvCxnSpPr>
            <a:cxnSpLocks/>
          </p:cNvCxnSpPr>
          <p:nvPr/>
        </p:nvCxnSpPr>
        <p:spPr>
          <a:xfrm>
            <a:off x="2272" y="5747984"/>
            <a:ext cx="1219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Marcador de texto 2">
            <a:extLst>
              <a:ext uri="{FF2B5EF4-FFF2-40B4-BE49-F238E27FC236}">
                <a16:creationId xmlns:a16="http://schemas.microsoft.com/office/drawing/2014/main" id="{C73E9296-5100-9B63-B9E8-D678CEF6AB94}"/>
              </a:ext>
            </a:extLst>
          </p:cNvPr>
          <p:cNvSpPr>
            <a:spLocks noGrp="1"/>
          </p:cNvSpPr>
          <p:nvPr>
            <p:ph type="body" idx="1"/>
          </p:nvPr>
        </p:nvSpPr>
        <p:spPr>
          <a:xfrm>
            <a:off x="489709" y="4855368"/>
            <a:ext cx="10515600" cy="1500187"/>
          </a:xfrm>
        </p:spPr>
        <p:txBody>
          <a:bodyPr/>
          <a:lstStyle/>
          <a:p>
            <a:r>
              <a:rPr lang="es-MX" dirty="0"/>
              <a:t>“Donde fluye el agua, crece la Igualdad”</a:t>
            </a:r>
          </a:p>
        </p:txBody>
      </p:sp>
      <p:pic>
        <p:nvPicPr>
          <p:cNvPr id="10" name="Imagen 9">
            <a:extLst>
              <a:ext uri="{FF2B5EF4-FFF2-40B4-BE49-F238E27FC236}">
                <a16:creationId xmlns:a16="http://schemas.microsoft.com/office/drawing/2014/main" id="{0C0434A5-7A5C-DA68-AAAF-6BA8B3EE1918}"/>
              </a:ext>
            </a:extLst>
          </p:cNvPr>
          <p:cNvPicPr>
            <a:picLocks noChangeAspect="1"/>
          </p:cNvPicPr>
          <p:nvPr/>
        </p:nvPicPr>
        <p:blipFill>
          <a:blip r:embed="rId2">
            <a:alphaModFix amt="35000"/>
          </a:blip>
          <a:srcRect l="42658" t="66799" r="42499" b="18963"/>
          <a:stretch>
            <a:fillRect/>
          </a:stretch>
        </p:blipFill>
        <p:spPr>
          <a:xfrm>
            <a:off x="7733654" y="275875"/>
            <a:ext cx="3859077" cy="3701479"/>
          </a:xfrm>
          <a:prstGeom prst="rect">
            <a:avLst/>
          </a:prstGeom>
        </p:spPr>
      </p:pic>
    </p:spTree>
    <p:extLst>
      <p:ext uri="{BB962C8B-B14F-4D97-AF65-F5344CB8AC3E}">
        <p14:creationId xmlns:p14="http://schemas.microsoft.com/office/powerpoint/2010/main" val="135860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135978A-2EE2-4043-C4AF-7CD6EAACD2EF}"/>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793DC3B0-6410-45C8-DE27-476AF3D69332}"/>
              </a:ext>
            </a:extLst>
          </p:cNvPr>
          <p:cNvSpPr>
            <a:spLocks noGrp="1"/>
          </p:cNvSpPr>
          <p:nvPr>
            <p:ph type="title"/>
          </p:nvPr>
        </p:nvSpPr>
        <p:spPr>
          <a:xfrm>
            <a:off x="93132" y="-136368"/>
            <a:ext cx="11755298" cy="1325563"/>
          </a:xfrm>
        </p:spPr>
        <p:txBody>
          <a:bodyPr>
            <a:normAutofit/>
          </a:bodyPr>
          <a:lstStyle/>
          <a:p>
            <a:r>
              <a:rPr lang="es-MX" sz="2800" b="1" dirty="0">
                <a:solidFill>
                  <a:srgbClr val="0B2C48"/>
                </a:solidFill>
                <a:latin typeface="Montserrat" pitchFamily="2" charset="77"/>
              </a:rPr>
              <a:t>Propuesta de Actividades </a:t>
            </a:r>
            <a:r>
              <a:rPr lang="es-MX" sz="2000" dirty="0">
                <a:solidFill>
                  <a:srgbClr val="0B2C48"/>
                </a:solidFill>
                <a:latin typeface="Montserrat" pitchFamily="2" charset="77"/>
              </a:rPr>
              <a:t>(23 de marzo/ CREA Centro Cultural Irapuato)</a:t>
            </a:r>
            <a:r>
              <a:rPr lang="es-MX" sz="2000" b="1" dirty="0">
                <a:solidFill>
                  <a:srgbClr val="0B2C48"/>
                </a:solidFill>
                <a:latin typeface="Montserrat" pitchFamily="2" charset="77"/>
              </a:rPr>
              <a:t> </a:t>
            </a:r>
            <a:endParaRPr lang="es-MX" sz="2800" b="1" dirty="0">
              <a:solidFill>
                <a:srgbClr val="0B2C48"/>
              </a:solidFill>
              <a:latin typeface="Montserrat" pitchFamily="2" charset="77"/>
            </a:endParaRPr>
          </a:p>
        </p:txBody>
      </p:sp>
      <p:sp>
        <p:nvSpPr>
          <p:cNvPr id="4" name="Rectángulo redondeado 3">
            <a:extLst>
              <a:ext uri="{FF2B5EF4-FFF2-40B4-BE49-F238E27FC236}">
                <a16:creationId xmlns:a16="http://schemas.microsoft.com/office/drawing/2014/main" id="{47341554-CA3E-03A4-68DD-E22920CE20D1}"/>
              </a:ext>
            </a:extLst>
          </p:cNvPr>
          <p:cNvSpPr/>
          <p:nvPr/>
        </p:nvSpPr>
        <p:spPr>
          <a:xfrm>
            <a:off x="299899" y="1570636"/>
            <a:ext cx="3572933" cy="491928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redondeado 6">
            <a:extLst>
              <a:ext uri="{FF2B5EF4-FFF2-40B4-BE49-F238E27FC236}">
                <a16:creationId xmlns:a16="http://schemas.microsoft.com/office/drawing/2014/main" id="{5AD9C943-D97F-3DAF-D814-303DC5FB71FB}"/>
              </a:ext>
            </a:extLst>
          </p:cNvPr>
          <p:cNvSpPr/>
          <p:nvPr/>
        </p:nvSpPr>
        <p:spPr>
          <a:xfrm>
            <a:off x="4287698" y="1570636"/>
            <a:ext cx="3572933" cy="491928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redondeado 7">
            <a:extLst>
              <a:ext uri="{FF2B5EF4-FFF2-40B4-BE49-F238E27FC236}">
                <a16:creationId xmlns:a16="http://schemas.microsoft.com/office/drawing/2014/main" id="{7DC7D382-3EFC-A147-8BB3-11317E870F7D}"/>
              </a:ext>
            </a:extLst>
          </p:cNvPr>
          <p:cNvSpPr/>
          <p:nvPr/>
        </p:nvSpPr>
        <p:spPr>
          <a:xfrm>
            <a:off x="8275497" y="1570636"/>
            <a:ext cx="3572933" cy="491928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a:extLst>
              <a:ext uri="{FF2B5EF4-FFF2-40B4-BE49-F238E27FC236}">
                <a16:creationId xmlns:a16="http://schemas.microsoft.com/office/drawing/2014/main" id="{77462252-8352-1E09-83EB-CD2096E0D09A}"/>
              </a:ext>
            </a:extLst>
          </p:cNvPr>
          <p:cNvSpPr/>
          <p:nvPr/>
        </p:nvSpPr>
        <p:spPr>
          <a:xfrm>
            <a:off x="1341299" y="901925"/>
            <a:ext cx="1422400" cy="14224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a:extLst>
              <a:ext uri="{FF2B5EF4-FFF2-40B4-BE49-F238E27FC236}">
                <a16:creationId xmlns:a16="http://schemas.microsoft.com/office/drawing/2014/main" id="{6F3AA31C-6CBF-9BBC-CEF2-32ABAE294D73}"/>
              </a:ext>
            </a:extLst>
          </p:cNvPr>
          <p:cNvSpPr/>
          <p:nvPr/>
        </p:nvSpPr>
        <p:spPr>
          <a:xfrm>
            <a:off x="5362964" y="827346"/>
            <a:ext cx="1422400" cy="14224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Elipse 13">
            <a:extLst>
              <a:ext uri="{FF2B5EF4-FFF2-40B4-BE49-F238E27FC236}">
                <a16:creationId xmlns:a16="http://schemas.microsoft.com/office/drawing/2014/main" id="{BB8D30CC-462B-6BCD-C648-650D4311DA74}"/>
              </a:ext>
            </a:extLst>
          </p:cNvPr>
          <p:cNvSpPr/>
          <p:nvPr/>
        </p:nvSpPr>
        <p:spPr>
          <a:xfrm>
            <a:off x="9350763" y="831000"/>
            <a:ext cx="1422400" cy="14224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angle 5">
            <a:extLst>
              <a:ext uri="{FF2B5EF4-FFF2-40B4-BE49-F238E27FC236}">
                <a16:creationId xmlns:a16="http://schemas.microsoft.com/office/drawing/2014/main" id="{F7CB3876-BEF7-C485-53D7-9BAD7060FD88}"/>
              </a:ext>
            </a:extLst>
          </p:cNvPr>
          <p:cNvSpPr>
            <a:spLocks noChangeArrowheads="1"/>
          </p:cNvSpPr>
          <p:nvPr/>
        </p:nvSpPr>
        <p:spPr bwMode="auto">
          <a:xfrm>
            <a:off x="622526" y="3552577"/>
            <a:ext cx="2911196" cy="269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s-MX" altLang="es-MX" sz="1300" b="1" dirty="0">
                <a:solidFill>
                  <a:srgbClr val="04A496"/>
                </a:solidFill>
                <a:latin typeface="Montserrat" pitchFamily="2" charset="77"/>
              </a:rPr>
              <a:t>Tema 1:</a:t>
            </a:r>
            <a:r>
              <a:rPr lang="es-MX" altLang="es-MX" sz="1300" dirty="0">
                <a:solidFill>
                  <a:srgbClr val="04A496"/>
                </a:solidFill>
                <a:latin typeface="Montserrat" pitchFamily="2" charset="77"/>
              </a:rPr>
              <a:t> </a:t>
            </a:r>
            <a:r>
              <a:rPr lang="es-MX" altLang="es-MX" sz="1300" dirty="0">
                <a:latin typeface="Montserrat" pitchFamily="2" charset="77"/>
              </a:rPr>
              <a:t>Agua y equidad de género. </a:t>
            </a:r>
            <a:r>
              <a:rPr lang="es-MX" altLang="es-MX" sz="1300" i="1" dirty="0">
                <a:latin typeface="Montserrat" pitchFamily="2" charset="77"/>
              </a:rPr>
              <a:t>(Patricia Hernández)</a:t>
            </a:r>
          </a:p>
          <a:p>
            <a:pPr lvl="0" algn="just" eaLnBrk="0" fontAlgn="base" hangingPunct="0">
              <a:spcBef>
                <a:spcPct val="0"/>
              </a:spcBef>
              <a:spcAft>
                <a:spcPct val="0"/>
              </a:spcAft>
            </a:pPr>
            <a:r>
              <a:rPr lang="es-MX" altLang="es-MX" sz="1300" b="1" dirty="0">
                <a:solidFill>
                  <a:srgbClr val="04A496"/>
                </a:solidFill>
                <a:latin typeface="Montserrat" pitchFamily="2" charset="77"/>
              </a:rPr>
              <a:t>Tema 2:</a:t>
            </a:r>
            <a:r>
              <a:rPr lang="es-MX" altLang="es-MX" sz="1300" dirty="0">
                <a:solidFill>
                  <a:srgbClr val="04A496"/>
                </a:solidFill>
                <a:latin typeface="Montserrat" pitchFamily="2" charset="77"/>
              </a:rPr>
              <a:t> </a:t>
            </a:r>
            <a:r>
              <a:rPr lang="es-MX" altLang="es-MX" sz="1300" dirty="0">
                <a:latin typeface="Montserrat" pitchFamily="2" charset="77"/>
              </a:rPr>
              <a:t>Liderazgo femenino en la gestión hídrica. </a:t>
            </a:r>
            <a:r>
              <a:rPr lang="es-MX" altLang="es-MX" sz="1300" i="1" dirty="0">
                <a:latin typeface="Montserrat" pitchFamily="2" charset="77"/>
              </a:rPr>
              <a:t>(Mesa de Diálogo)</a:t>
            </a:r>
          </a:p>
          <a:p>
            <a:pPr algn="just" eaLnBrk="0" fontAlgn="base" hangingPunct="0">
              <a:spcBef>
                <a:spcPct val="0"/>
              </a:spcBef>
              <a:spcAft>
                <a:spcPct val="0"/>
              </a:spcAft>
            </a:pPr>
            <a:r>
              <a:rPr lang="es-MX" altLang="es-MX" sz="1300" b="1" dirty="0">
                <a:solidFill>
                  <a:srgbClr val="04A496"/>
                </a:solidFill>
                <a:latin typeface="Montserrat" pitchFamily="2" charset="77"/>
              </a:rPr>
              <a:t>Tema 3:</a:t>
            </a:r>
            <a:r>
              <a:rPr lang="es-MX" altLang="es-MX" sz="1300" dirty="0">
                <a:solidFill>
                  <a:srgbClr val="04A496"/>
                </a:solidFill>
                <a:latin typeface="Montserrat" pitchFamily="2" charset="77"/>
              </a:rPr>
              <a:t> </a:t>
            </a:r>
            <a:r>
              <a:rPr lang="es-MX" altLang="es-MX" sz="1300" dirty="0">
                <a:latin typeface="Montserrat" pitchFamily="2" charset="77"/>
              </a:rPr>
              <a:t>Innovación y sostenibilidad con perspectiva de género. </a:t>
            </a:r>
            <a:r>
              <a:rPr lang="es-MX" altLang="es-MX" sz="1300" i="1" dirty="0">
                <a:latin typeface="Montserrat" pitchFamily="2" charset="77"/>
              </a:rPr>
              <a:t>(Ana Bertha Andrade)</a:t>
            </a:r>
          </a:p>
          <a:p>
            <a:pPr lvl="0" algn="just" eaLnBrk="0" fontAlgn="base" hangingPunct="0">
              <a:spcBef>
                <a:spcPct val="0"/>
              </a:spcBef>
              <a:spcAft>
                <a:spcPct val="0"/>
              </a:spcAft>
            </a:pPr>
            <a:endParaRPr lang="es-MX" altLang="es-MX" sz="1300" dirty="0">
              <a:latin typeface="Montserrat" pitchFamily="2" charset="77"/>
            </a:endParaRPr>
          </a:p>
          <a:p>
            <a:pPr lvl="0" algn="ctr" eaLnBrk="0" fontAlgn="base" hangingPunct="0">
              <a:spcBef>
                <a:spcPct val="0"/>
              </a:spcBef>
              <a:spcAft>
                <a:spcPct val="0"/>
              </a:spcAft>
            </a:pPr>
            <a:r>
              <a:rPr lang="es-MX" altLang="es-MX" sz="1300" i="1" dirty="0">
                <a:latin typeface="Montserrat" pitchFamily="2" charset="77"/>
              </a:rPr>
              <a:t>Participación de expertas locales y nacionales</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MX" altLang="es-MX" sz="1300" b="0" i="0" u="none" strike="noStrike" cap="none" normalizeH="0" baseline="0" dirty="0">
              <a:ln>
                <a:noFill/>
              </a:ln>
              <a:solidFill>
                <a:schemeClr val="tx1"/>
              </a:solidFill>
              <a:effectLst/>
              <a:latin typeface="Montserrat" pitchFamily="2" charset="77"/>
            </a:endParaRPr>
          </a:p>
        </p:txBody>
      </p:sp>
      <p:sp>
        <p:nvSpPr>
          <p:cNvPr id="22" name="Rectángulo redondeado 21">
            <a:extLst>
              <a:ext uri="{FF2B5EF4-FFF2-40B4-BE49-F238E27FC236}">
                <a16:creationId xmlns:a16="http://schemas.microsoft.com/office/drawing/2014/main" id="{E6C91CFA-7F92-D0C2-70DA-D5C68ABFE1DD}"/>
              </a:ext>
            </a:extLst>
          </p:cNvPr>
          <p:cNvSpPr/>
          <p:nvPr/>
        </p:nvSpPr>
        <p:spPr>
          <a:xfrm>
            <a:off x="8560915" y="2359014"/>
            <a:ext cx="3095234" cy="830998"/>
          </a:xfrm>
          <a:prstGeom prst="roundRect">
            <a:avLst/>
          </a:prstGeom>
          <a:solidFill>
            <a:srgbClr val="F1F4FA"/>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Rectángulo redondeado 22">
            <a:extLst>
              <a:ext uri="{FF2B5EF4-FFF2-40B4-BE49-F238E27FC236}">
                <a16:creationId xmlns:a16="http://schemas.microsoft.com/office/drawing/2014/main" id="{73EBB480-08A5-F6D0-7304-C1E0D67C2E34}"/>
              </a:ext>
            </a:extLst>
          </p:cNvPr>
          <p:cNvSpPr/>
          <p:nvPr/>
        </p:nvSpPr>
        <p:spPr>
          <a:xfrm>
            <a:off x="4526547" y="2423516"/>
            <a:ext cx="3095234" cy="830998"/>
          </a:xfrm>
          <a:prstGeom prst="roundRect">
            <a:avLst/>
          </a:prstGeom>
          <a:solidFill>
            <a:srgbClr val="F1F4FA"/>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redondeado 23">
            <a:extLst>
              <a:ext uri="{FF2B5EF4-FFF2-40B4-BE49-F238E27FC236}">
                <a16:creationId xmlns:a16="http://schemas.microsoft.com/office/drawing/2014/main" id="{79050B49-8F41-532C-44E0-2E91CC4261F7}"/>
              </a:ext>
            </a:extLst>
          </p:cNvPr>
          <p:cNvSpPr/>
          <p:nvPr/>
        </p:nvSpPr>
        <p:spPr>
          <a:xfrm>
            <a:off x="535182" y="2440330"/>
            <a:ext cx="3095234" cy="830998"/>
          </a:xfrm>
          <a:prstGeom prst="roundRect">
            <a:avLst/>
          </a:prstGeom>
          <a:solidFill>
            <a:srgbClr val="F1F4FA"/>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a:extLst>
              <a:ext uri="{FF2B5EF4-FFF2-40B4-BE49-F238E27FC236}">
                <a16:creationId xmlns:a16="http://schemas.microsoft.com/office/drawing/2014/main" id="{3E2A0E03-F193-74C7-D666-714E3A8C5390}"/>
              </a:ext>
            </a:extLst>
          </p:cNvPr>
          <p:cNvSpPr txBox="1"/>
          <p:nvPr/>
        </p:nvSpPr>
        <p:spPr>
          <a:xfrm>
            <a:off x="526269" y="2558660"/>
            <a:ext cx="2997200" cy="584775"/>
          </a:xfrm>
          <a:prstGeom prst="rect">
            <a:avLst/>
          </a:prstGeom>
          <a:noFill/>
        </p:spPr>
        <p:txBody>
          <a:bodyPr wrap="square" rtlCol="0">
            <a:spAutoFit/>
          </a:bodyPr>
          <a:lstStyle/>
          <a:p>
            <a:pPr algn="ctr"/>
            <a:r>
              <a:rPr lang="es-MX" sz="1600" b="1" dirty="0">
                <a:solidFill>
                  <a:srgbClr val="0B2C48"/>
                </a:solidFill>
                <a:latin typeface="Montserrat" pitchFamily="2" charset="77"/>
              </a:rPr>
              <a:t>SIMPOSIO DE CONFERENCIAS</a:t>
            </a:r>
          </a:p>
        </p:txBody>
      </p:sp>
      <p:sp>
        <p:nvSpPr>
          <p:cNvPr id="10" name="CuadroTexto 9">
            <a:extLst>
              <a:ext uri="{FF2B5EF4-FFF2-40B4-BE49-F238E27FC236}">
                <a16:creationId xmlns:a16="http://schemas.microsoft.com/office/drawing/2014/main" id="{A33D5C17-A843-2C21-18FB-9B104AACA8A7}"/>
              </a:ext>
            </a:extLst>
          </p:cNvPr>
          <p:cNvSpPr txBox="1"/>
          <p:nvPr/>
        </p:nvSpPr>
        <p:spPr>
          <a:xfrm>
            <a:off x="4541698" y="2442856"/>
            <a:ext cx="2997200" cy="830997"/>
          </a:xfrm>
          <a:prstGeom prst="rect">
            <a:avLst/>
          </a:prstGeom>
          <a:noFill/>
        </p:spPr>
        <p:txBody>
          <a:bodyPr wrap="square" rtlCol="0">
            <a:spAutoFit/>
          </a:bodyPr>
          <a:lstStyle/>
          <a:p>
            <a:pPr algn="ctr"/>
            <a:r>
              <a:rPr lang="es-MX" sz="1600" b="1" dirty="0">
                <a:solidFill>
                  <a:srgbClr val="0B2C48"/>
                </a:solidFill>
                <a:latin typeface="Montserrat" pitchFamily="2" charset="77"/>
              </a:rPr>
              <a:t>TALLERES TÉCNICOS/ OPERATIVOS DIRIGIDOS A MUJERES</a:t>
            </a:r>
          </a:p>
        </p:txBody>
      </p:sp>
      <p:sp>
        <p:nvSpPr>
          <p:cNvPr id="11" name="CuadroTexto 10">
            <a:extLst>
              <a:ext uri="{FF2B5EF4-FFF2-40B4-BE49-F238E27FC236}">
                <a16:creationId xmlns:a16="http://schemas.microsoft.com/office/drawing/2014/main" id="{80938E06-F35B-92F4-E84C-E7838DE5FC17}"/>
              </a:ext>
            </a:extLst>
          </p:cNvPr>
          <p:cNvSpPr txBox="1"/>
          <p:nvPr/>
        </p:nvSpPr>
        <p:spPr>
          <a:xfrm>
            <a:off x="8656499" y="2478951"/>
            <a:ext cx="2997200" cy="584775"/>
          </a:xfrm>
          <a:prstGeom prst="rect">
            <a:avLst/>
          </a:prstGeom>
          <a:noFill/>
        </p:spPr>
        <p:txBody>
          <a:bodyPr wrap="square" rtlCol="0">
            <a:spAutoFit/>
          </a:bodyPr>
          <a:lstStyle/>
          <a:p>
            <a:pPr algn="ctr"/>
            <a:r>
              <a:rPr lang="es-MX" sz="1600" b="1" dirty="0">
                <a:solidFill>
                  <a:srgbClr val="0B2C48"/>
                </a:solidFill>
                <a:latin typeface="Montserrat" pitchFamily="2" charset="77"/>
              </a:rPr>
              <a:t>CAMPAÑA DIGITAL “MUJERES Y EL AGUA”</a:t>
            </a:r>
          </a:p>
        </p:txBody>
      </p:sp>
      <p:sp>
        <p:nvSpPr>
          <p:cNvPr id="25" name="Rectangle 5">
            <a:extLst>
              <a:ext uri="{FF2B5EF4-FFF2-40B4-BE49-F238E27FC236}">
                <a16:creationId xmlns:a16="http://schemas.microsoft.com/office/drawing/2014/main" id="{08DBF5DC-2C1C-B33A-4A42-5EF999C0C5C3}"/>
              </a:ext>
            </a:extLst>
          </p:cNvPr>
          <p:cNvSpPr>
            <a:spLocks noChangeArrowheads="1"/>
          </p:cNvSpPr>
          <p:nvPr/>
        </p:nvSpPr>
        <p:spPr bwMode="auto">
          <a:xfrm>
            <a:off x="4612103" y="3410221"/>
            <a:ext cx="2911196"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s-MX" altLang="es-MX" sz="1300" b="1" dirty="0">
                <a:solidFill>
                  <a:srgbClr val="04A496"/>
                </a:solidFill>
                <a:latin typeface="Montserrat" pitchFamily="2" charset="77"/>
              </a:rPr>
              <a:t>Taller 1: </a:t>
            </a:r>
            <a:r>
              <a:rPr lang="es-MX" altLang="es-MX" sz="1300" dirty="0">
                <a:latin typeface="Montserrat" pitchFamily="2" charset="77"/>
              </a:rPr>
              <a:t>Uso responsable y ahorro de agua en el hogar.</a:t>
            </a:r>
            <a:endParaRPr lang="es-MX" altLang="es-MX" sz="1300" b="1" dirty="0">
              <a:solidFill>
                <a:srgbClr val="04A496"/>
              </a:solidFill>
              <a:latin typeface="Montserrat" pitchFamily="2" charset="77"/>
            </a:endParaRPr>
          </a:p>
          <a:p>
            <a:pPr algn="just" eaLnBrk="0" fontAlgn="base" hangingPunct="0">
              <a:spcBef>
                <a:spcPct val="0"/>
              </a:spcBef>
              <a:spcAft>
                <a:spcPct val="0"/>
              </a:spcAft>
            </a:pPr>
            <a:r>
              <a:rPr lang="es-MX" altLang="es-MX" sz="1300" b="1" dirty="0">
                <a:solidFill>
                  <a:srgbClr val="04A496"/>
                </a:solidFill>
                <a:latin typeface="Montserrat" pitchFamily="2" charset="77"/>
              </a:rPr>
              <a:t>Taller 2: </a:t>
            </a:r>
            <a:r>
              <a:rPr lang="es-MX" altLang="es-MX" sz="1300" dirty="0">
                <a:latin typeface="Montserrat" pitchFamily="2" charset="77"/>
              </a:rPr>
              <a:t>Detecta fugas y repara a </a:t>
            </a:r>
            <a:r>
              <a:rPr lang="es-MX" altLang="es-MX" sz="1300">
                <a:latin typeface="Montserrat" pitchFamily="2" charset="77"/>
              </a:rPr>
              <a:t>tiempo.</a:t>
            </a:r>
            <a:endParaRPr lang="es-MX" altLang="es-MX" sz="1300" b="1" dirty="0">
              <a:solidFill>
                <a:srgbClr val="04A496"/>
              </a:solidFill>
              <a:latin typeface="Montserrat" pitchFamily="2" charset="77"/>
            </a:endParaRPr>
          </a:p>
          <a:p>
            <a:pPr lvl="0" algn="just" eaLnBrk="0" fontAlgn="base" hangingPunct="0">
              <a:spcBef>
                <a:spcPct val="0"/>
              </a:spcBef>
              <a:spcAft>
                <a:spcPct val="0"/>
              </a:spcAft>
            </a:pPr>
            <a:r>
              <a:rPr lang="es-MX" altLang="es-MX" sz="1300" b="1" dirty="0">
                <a:solidFill>
                  <a:srgbClr val="04A496"/>
                </a:solidFill>
                <a:latin typeface="Montserrat" pitchFamily="2" charset="77"/>
              </a:rPr>
              <a:t>Taller 3: </a:t>
            </a:r>
            <a:r>
              <a:rPr lang="es-MX" altLang="es-MX" sz="1300" dirty="0">
                <a:latin typeface="Montserrat" pitchFamily="2" charset="77"/>
              </a:rPr>
              <a:t>Herramientas de empoderamiento y participación ciudadana</a:t>
            </a:r>
          </a:p>
          <a:p>
            <a:pPr lvl="0" algn="just" eaLnBrk="0" fontAlgn="base" hangingPunct="0">
              <a:spcBef>
                <a:spcPct val="0"/>
              </a:spcBef>
              <a:spcAft>
                <a:spcPct val="0"/>
              </a:spcAft>
            </a:pPr>
            <a:endParaRPr lang="es-MX" altLang="es-MX" sz="1300" dirty="0">
              <a:latin typeface="Montserrat" pitchFamily="2" charset="77"/>
            </a:endParaRPr>
          </a:p>
          <a:p>
            <a:pPr lvl="0" algn="ctr" eaLnBrk="0" fontAlgn="base" hangingPunct="0">
              <a:spcBef>
                <a:spcPct val="0"/>
              </a:spcBef>
              <a:spcAft>
                <a:spcPct val="0"/>
              </a:spcAft>
            </a:pPr>
            <a:r>
              <a:rPr lang="es-MX" altLang="es-MX" sz="1300" i="1" dirty="0">
                <a:latin typeface="Montserrat" pitchFamily="2" charset="77"/>
              </a:rPr>
              <a:t>Firma de Convenio/ Toma de Protesta CASCOS ROSAS</a:t>
            </a:r>
          </a:p>
          <a:p>
            <a:pPr lvl="0" algn="ctr" eaLnBrk="0" fontAlgn="base" hangingPunct="0">
              <a:spcBef>
                <a:spcPct val="0"/>
              </a:spcBef>
              <a:spcAft>
                <a:spcPct val="0"/>
              </a:spcAft>
            </a:pPr>
            <a:endParaRPr lang="es-MX" altLang="es-MX" sz="1300" i="1" dirty="0">
              <a:latin typeface="Montserrat" pitchFamily="2" charset="77"/>
            </a:endParaRPr>
          </a:p>
          <a:p>
            <a:pPr lvl="0" algn="ctr" eaLnBrk="0" fontAlgn="base" hangingPunct="0">
              <a:spcBef>
                <a:spcPct val="0"/>
              </a:spcBef>
              <a:spcAft>
                <a:spcPct val="0"/>
              </a:spcAft>
            </a:pPr>
            <a:r>
              <a:rPr lang="es-MX" altLang="es-MX" sz="1300" i="1" dirty="0">
                <a:latin typeface="Montserrat" pitchFamily="2" charset="77"/>
              </a:rPr>
              <a:t>Presentación 1ª. Cuadrilla Femenina JAPAMI</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MX" altLang="es-MX" sz="1300" b="0" i="0" u="none" strike="noStrike" cap="none" normalizeH="0" baseline="0" dirty="0">
              <a:ln>
                <a:noFill/>
              </a:ln>
              <a:solidFill>
                <a:schemeClr val="tx1"/>
              </a:solidFill>
              <a:effectLst/>
              <a:latin typeface="Montserrat" pitchFamily="2" charset="77"/>
            </a:endParaRPr>
          </a:p>
        </p:txBody>
      </p:sp>
      <p:sp>
        <p:nvSpPr>
          <p:cNvPr id="26" name="Rectangle 5">
            <a:extLst>
              <a:ext uri="{FF2B5EF4-FFF2-40B4-BE49-F238E27FC236}">
                <a16:creationId xmlns:a16="http://schemas.microsoft.com/office/drawing/2014/main" id="{9D4D23EB-6AB4-D5A5-8E09-B89489A63AE1}"/>
              </a:ext>
            </a:extLst>
          </p:cNvPr>
          <p:cNvSpPr>
            <a:spLocks noChangeArrowheads="1"/>
          </p:cNvSpPr>
          <p:nvPr/>
        </p:nvSpPr>
        <p:spPr bwMode="auto">
          <a:xfrm>
            <a:off x="8682342" y="3410221"/>
            <a:ext cx="2911196"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s-MX" altLang="es-MX" sz="1300" b="1" dirty="0">
                <a:solidFill>
                  <a:srgbClr val="04A496"/>
                </a:solidFill>
                <a:latin typeface="Montserrat" pitchFamily="2" charset="77"/>
              </a:rPr>
              <a:t>Cápsulas audiovisuales con historias de mujeres líderes en la Gestión Hídrica:</a:t>
            </a:r>
          </a:p>
          <a:p>
            <a:pPr marL="285750" lvl="0" indent="-285750" algn="just" eaLnBrk="0" fontAlgn="base" hangingPunct="0">
              <a:spcBef>
                <a:spcPct val="0"/>
              </a:spcBef>
              <a:spcAft>
                <a:spcPct val="0"/>
              </a:spcAft>
              <a:buFont typeface="Arial" panose="020B0604020202020204" pitchFamily="34" charset="0"/>
              <a:buChar char="•"/>
            </a:pPr>
            <a:r>
              <a:rPr kumimoji="0" lang="es-MX" altLang="es-MX" sz="1300" b="0" i="0" u="none" strike="noStrike" cap="none" normalizeH="0" baseline="0" dirty="0">
                <a:ln>
                  <a:noFill/>
                </a:ln>
                <a:effectLst/>
                <a:latin typeface="Montserrat" pitchFamily="2" charset="77"/>
              </a:rPr>
              <a:t>Alcaldesa</a:t>
            </a:r>
          </a:p>
          <a:p>
            <a:pPr marL="285750" lvl="0" indent="-285750" algn="just" eaLnBrk="0" fontAlgn="base" hangingPunct="0">
              <a:spcBef>
                <a:spcPct val="0"/>
              </a:spcBef>
              <a:spcAft>
                <a:spcPct val="0"/>
              </a:spcAft>
              <a:buFont typeface="Arial" panose="020B0604020202020204" pitchFamily="34" charset="0"/>
              <a:buChar char="•"/>
            </a:pPr>
            <a:r>
              <a:rPr lang="es-MX" altLang="es-MX" sz="1300" dirty="0">
                <a:latin typeface="Montserrat" pitchFamily="2" charset="77"/>
              </a:rPr>
              <a:t>Presidenta de Colonos</a:t>
            </a:r>
          </a:p>
          <a:p>
            <a:pPr marL="285750" lvl="0" indent="-285750" algn="just" eaLnBrk="0" fontAlgn="base" hangingPunct="0">
              <a:spcBef>
                <a:spcPct val="0"/>
              </a:spcBef>
              <a:spcAft>
                <a:spcPct val="0"/>
              </a:spcAft>
              <a:buFont typeface="Arial" panose="020B0604020202020204" pitchFamily="34" charset="0"/>
              <a:buChar char="•"/>
            </a:pPr>
            <a:r>
              <a:rPr kumimoji="0" lang="es-MX" altLang="es-MX" sz="1300" b="0" i="0" u="none" strike="noStrike" cap="none" normalizeH="0" baseline="0" dirty="0">
                <a:ln>
                  <a:noFill/>
                </a:ln>
                <a:effectLst/>
                <a:latin typeface="Montserrat" pitchFamily="2" charset="77"/>
              </a:rPr>
              <a:t>Presidenta de Comité Rural</a:t>
            </a:r>
          </a:p>
          <a:p>
            <a:pPr marL="285750" lvl="0" indent="-285750" algn="just" eaLnBrk="0" fontAlgn="base" hangingPunct="0">
              <a:spcBef>
                <a:spcPct val="0"/>
              </a:spcBef>
              <a:spcAft>
                <a:spcPct val="0"/>
              </a:spcAft>
              <a:buFont typeface="Arial" panose="020B0604020202020204" pitchFamily="34" charset="0"/>
              <a:buChar char="•"/>
            </a:pPr>
            <a:r>
              <a:rPr kumimoji="0" lang="es-MX" altLang="es-MX" sz="1300" b="0" i="0" u="none" strike="noStrike" cap="none" normalizeH="0" baseline="0" dirty="0">
                <a:ln>
                  <a:noFill/>
                </a:ln>
                <a:effectLst/>
                <a:latin typeface="Montserrat" pitchFamily="2" charset="77"/>
              </a:rPr>
              <a:t>Trabajadora de JAPAMI</a:t>
            </a:r>
          </a:p>
          <a:p>
            <a:pPr marL="285750" lvl="0" indent="-285750" algn="just" eaLnBrk="0" fontAlgn="base" hangingPunct="0">
              <a:spcBef>
                <a:spcPct val="0"/>
              </a:spcBef>
              <a:spcAft>
                <a:spcPct val="0"/>
              </a:spcAft>
              <a:buFont typeface="Arial" panose="020B0604020202020204" pitchFamily="34" charset="0"/>
              <a:buChar char="•"/>
            </a:pPr>
            <a:endParaRPr kumimoji="0" lang="es-MX" altLang="es-MX" sz="1300" b="0" i="0" u="none" strike="noStrike" cap="none" normalizeH="0" baseline="0" dirty="0">
              <a:ln>
                <a:noFill/>
              </a:ln>
              <a:effectLst/>
              <a:latin typeface="Montserrat" pitchFamily="2" charset="77"/>
            </a:endParaRPr>
          </a:p>
          <a:p>
            <a:pPr algn="just" eaLnBrk="0" fontAlgn="base" hangingPunct="0">
              <a:spcBef>
                <a:spcPct val="0"/>
              </a:spcBef>
              <a:spcAft>
                <a:spcPct val="0"/>
              </a:spcAft>
            </a:pPr>
            <a:r>
              <a:rPr lang="es-MX" altLang="es-MX" sz="1300" b="1" dirty="0">
                <a:solidFill>
                  <a:srgbClr val="04A496"/>
                </a:solidFill>
                <a:latin typeface="Montserrat" pitchFamily="2" charset="77"/>
              </a:rPr>
              <a:t>Exhibición fotográfica en el recinto</a:t>
            </a:r>
          </a:p>
        </p:txBody>
      </p:sp>
      <p:pic>
        <p:nvPicPr>
          <p:cNvPr id="29" name="Imagen 28">
            <a:extLst>
              <a:ext uri="{FF2B5EF4-FFF2-40B4-BE49-F238E27FC236}">
                <a16:creationId xmlns:a16="http://schemas.microsoft.com/office/drawing/2014/main" id="{0DDE0814-D408-D1AD-75A0-862E818D4396}"/>
              </a:ext>
            </a:extLst>
          </p:cNvPr>
          <p:cNvPicPr>
            <a:picLocks noChangeAspect="1"/>
          </p:cNvPicPr>
          <p:nvPr/>
        </p:nvPicPr>
        <p:blipFill>
          <a:blip r:embed="rId2"/>
          <a:srcRect r="64420" b="36051"/>
          <a:stretch>
            <a:fillRect/>
          </a:stretch>
        </p:blipFill>
        <p:spPr>
          <a:xfrm>
            <a:off x="1542637" y="884992"/>
            <a:ext cx="992461" cy="1189195"/>
          </a:xfrm>
          <a:prstGeom prst="rect">
            <a:avLst/>
          </a:prstGeom>
        </p:spPr>
      </p:pic>
      <p:pic>
        <p:nvPicPr>
          <p:cNvPr id="30" name="Imagen 29">
            <a:extLst>
              <a:ext uri="{FF2B5EF4-FFF2-40B4-BE49-F238E27FC236}">
                <a16:creationId xmlns:a16="http://schemas.microsoft.com/office/drawing/2014/main" id="{B758ED63-5B4B-7CEB-0411-326804494975}"/>
              </a:ext>
            </a:extLst>
          </p:cNvPr>
          <p:cNvPicPr>
            <a:picLocks noChangeAspect="1"/>
          </p:cNvPicPr>
          <p:nvPr/>
        </p:nvPicPr>
        <p:blipFill>
          <a:blip r:embed="rId2"/>
          <a:srcRect l="66782" b="38104"/>
          <a:stretch>
            <a:fillRect/>
          </a:stretch>
        </p:blipFill>
        <p:spPr>
          <a:xfrm>
            <a:off x="9624294" y="832281"/>
            <a:ext cx="926585" cy="1151008"/>
          </a:xfrm>
          <a:prstGeom prst="rect">
            <a:avLst/>
          </a:prstGeom>
        </p:spPr>
      </p:pic>
      <p:pic>
        <p:nvPicPr>
          <p:cNvPr id="31" name="Imagen 30">
            <a:extLst>
              <a:ext uri="{FF2B5EF4-FFF2-40B4-BE49-F238E27FC236}">
                <a16:creationId xmlns:a16="http://schemas.microsoft.com/office/drawing/2014/main" id="{B61F1957-1AA3-7FDE-1880-EF650BDF0CCF}"/>
              </a:ext>
            </a:extLst>
          </p:cNvPr>
          <p:cNvPicPr>
            <a:picLocks noChangeAspect="1"/>
          </p:cNvPicPr>
          <p:nvPr/>
        </p:nvPicPr>
        <p:blipFill>
          <a:blip r:embed="rId2"/>
          <a:srcRect l="34835" t="17288" r="37089" b="36848"/>
          <a:stretch>
            <a:fillRect/>
          </a:stretch>
        </p:blipFill>
        <p:spPr>
          <a:xfrm>
            <a:off x="5701632" y="1164234"/>
            <a:ext cx="783168" cy="852881"/>
          </a:xfrm>
          <a:prstGeom prst="rect">
            <a:avLst/>
          </a:prstGeom>
        </p:spPr>
      </p:pic>
    </p:spTree>
    <p:extLst>
      <p:ext uri="{BB962C8B-B14F-4D97-AF65-F5344CB8AC3E}">
        <p14:creationId xmlns:p14="http://schemas.microsoft.com/office/powerpoint/2010/main" val="187380260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D8137-34B7-52A5-66FA-A5E48D050C3E}"/>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220C8CC4-CD32-543A-2033-063C88736825}"/>
              </a:ext>
            </a:extLst>
          </p:cNvPr>
          <p:cNvSpPr/>
          <p:nvPr/>
        </p:nvSpPr>
        <p:spPr>
          <a:xfrm>
            <a:off x="0" y="0"/>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dondear rectángulo de una esquina 4">
            <a:extLst>
              <a:ext uri="{FF2B5EF4-FFF2-40B4-BE49-F238E27FC236}">
                <a16:creationId xmlns:a16="http://schemas.microsoft.com/office/drawing/2014/main" id="{5979C5A0-1CF9-91FC-5485-4D980DFF58B5}"/>
              </a:ext>
            </a:extLst>
          </p:cNvPr>
          <p:cNvSpPr/>
          <p:nvPr/>
        </p:nvSpPr>
        <p:spPr>
          <a:xfrm>
            <a:off x="1255595" y="1610439"/>
            <a:ext cx="9812740" cy="3548418"/>
          </a:xfrm>
          <a:prstGeom prst="round1Rect">
            <a:avLst/>
          </a:prstGeom>
          <a:solidFill>
            <a:srgbClr val="F1F4FA"/>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F6C4C550-B2F7-00BE-64AB-308A5B615E75}"/>
              </a:ext>
            </a:extLst>
          </p:cNvPr>
          <p:cNvSpPr>
            <a:spLocks noGrp="1"/>
          </p:cNvSpPr>
          <p:nvPr>
            <p:ph type="ctrTitle"/>
          </p:nvPr>
        </p:nvSpPr>
        <p:spPr>
          <a:xfrm>
            <a:off x="1524000" y="1612933"/>
            <a:ext cx="9144000" cy="2387600"/>
          </a:xfrm>
        </p:spPr>
        <p:txBody>
          <a:bodyPr>
            <a:normAutofit fontScale="90000"/>
          </a:bodyPr>
          <a:lstStyle/>
          <a:p>
            <a:r>
              <a:rPr lang="es-MX" b="1" dirty="0">
                <a:solidFill>
                  <a:srgbClr val="0B2C48"/>
                </a:solidFill>
                <a:latin typeface="Montserrat" pitchFamily="2" charset="77"/>
              </a:rPr>
              <a:t>COMUNICACIÓN SOCIAL Y VINCULACIÓN</a:t>
            </a:r>
          </a:p>
        </p:txBody>
      </p:sp>
      <p:sp>
        <p:nvSpPr>
          <p:cNvPr id="3" name="Subtítulo 2">
            <a:extLst>
              <a:ext uri="{FF2B5EF4-FFF2-40B4-BE49-F238E27FC236}">
                <a16:creationId xmlns:a16="http://schemas.microsoft.com/office/drawing/2014/main" id="{1C9CF04D-9703-45CA-B064-5981C74F801C}"/>
              </a:ext>
            </a:extLst>
          </p:cNvPr>
          <p:cNvSpPr>
            <a:spLocks noGrp="1"/>
          </p:cNvSpPr>
          <p:nvPr>
            <p:ph type="subTitle" idx="1"/>
          </p:nvPr>
        </p:nvSpPr>
        <p:spPr>
          <a:xfrm>
            <a:off x="1524000" y="4092608"/>
            <a:ext cx="9144000" cy="1655762"/>
          </a:xfrm>
        </p:spPr>
        <p:txBody>
          <a:bodyPr/>
          <a:lstStyle/>
          <a:p>
            <a:r>
              <a:rPr lang="es-MX" dirty="0">
                <a:solidFill>
                  <a:schemeClr val="accent3">
                    <a:lumMod val="75000"/>
                  </a:schemeClr>
                </a:solidFill>
              </a:rPr>
              <a:t>GRACIAS</a:t>
            </a:r>
          </a:p>
        </p:txBody>
      </p:sp>
    </p:spTree>
    <p:extLst>
      <p:ext uri="{BB962C8B-B14F-4D97-AF65-F5344CB8AC3E}">
        <p14:creationId xmlns:p14="http://schemas.microsoft.com/office/powerpoint/2010/main" val="215205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1916BDC-66AE-FB73-F425-4AA762E097CD}"/>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81B6512A-3F85-EC90-CF9A-5BA71545DEEB}"/>
              </a:ext>
            </a:extLst>
          </p:cNvPr>
          <p:cNvSpPr>
            <a:spLocks noGrp="1"/>
          </p:cNvSpPr>
          <p:nvPr>
            <p:ph type="title"/>
          </p:nvPr>
        </p:nvSpPr>
        <p:spPr>
          <a:xfrm>
            <a:off x="838200" y="1221698"/>
            <a:ext cx="10515600" cy="2211820"/>
          </a:xfrm>
        </p:spPr>
        <p:txBody>
          <a:bodyPr>
            <a:normAutofit fontScale="90000"/>
          </a:bodyPr>
          <a:lstStyle/>
          <a:p>
            <a:pPr algn="ctr"/>
            <a:r>
              <a:rPr lang="es-MX" b="1" dirty="0">
                <a:solidFill>
                  <a:srgbClr val="013662"/>
                </a:solidFill>
                <a:latin typeface="Montserrat" pitchFamily="2" charset="77"/>
                <a:cs typeface="Calibri" panose="020F0502020204030204" pitchFamily="34" charset="0"/>
              </a:rPr>
              <a:t>Nuestra</a:t>
            </a:r>
            <a:r>
              <a:rPr lang="es-MX" b="1" spc="85" dirty="0">
                <a:solidFill>
                  <a:srgbClr val="013662"/>
                </a:solidFill>
                <a:latin typeface="Montserrat" pitchFamily="2" charset="77"/>
                <a:cs typeface="Calibri" panose="020F0502020204030204" pitchFamily="34" charset="0"/>
              </a:rPr>
              <a:t> </a:t>
            </a:r>
            <a:r>
              <a:rPr lang="es-MX" b="1" spc="105" dirty="0">
                <a:solidFill>
                  <a:srgbClr val="052B54"/>
                </a:solidFill>
                <a:latin typeface="Montserrat" pitchFamily="2" charset="77"/>
                <a:cs typeface="Calibri" panose="020F0502020204030204" pitchFamily="34" charset="0"/>
              </a:rPr>
              <a:t>comunicación</a:t>
            </a:r>
            <a:r>
              <a:rPr lang="es-MX" b="1" spc="225" dirty="0">
                <a:solidFill>
                  <a:srgbClr val="052B54"/>
                </a:solidFill>
                <a:latin typeface="Montserrat" pitchFamily="2" charset="77"/>
                <a:cs typeface="Calibri" panose="020F0502020204030204" pitchFamily="34" charset="0"/>
              </a:rPr>
              <a:t> </a:t>
            </a:r>
            <a:r>
              <a:rPr lang="es-MX" b="1" spc="-85" dirty="0">
                <a:solidFill>
                  <a:srgbClr val="032F59"/>
                </a:solidFill>
                <a:latin typeface="Montserrat" pitchFamily="2" charset="77"/>
                <a:cs typeface="Calibri" panose="020F0502020204030204" pitchFamily="34" charset="0"/>
              </a:rPr>
              <a:t>es</a:t>
            </a:r>
            <a:r>
              <a:rPr lang="es-MX" b="1" spc="-195" dirty="0">
                <a:solidFill>
                  <a:srgbClr val="032F59"/>
                </a:solidFill>
                <a:latin typeface="Montserrat" pitchFamily="2" charset="77"/>
                <a:cs typeface="Calibri" panose="020F0502020204030204" pitchFamily="34" charset="0"/>
              </a:rPr>
              <a:t> </a:t>
            </a:r>
            <a:r>
              <a:rPr lang="es-MX" b="1" spc="55" dirty="0">
                <a:solidFill>
                  <a:srgbClr val="03335D"/>
                </a:solidFill>
                <a:latin typeface="Montserrat" pitchFamily="2" charset="77"/>
                <a:cs typeface="Calibri" panose="020F0502020204030204" pitchFamily="34" charset="0"/>
              </a:rPr>
              <a:t>una</a:t>
            </a:r>
            <a:r>
              <a:rPr lang="es-MX" b="1" spc="-130" dirty="0">
                <a:solidFill>
                  <a:srgbClr val="03335D"/>
                </a:solidFill>
                <a:latin typeface="Montserrat" pitchFamily="2" charset="77"/>
                <a:cs typeface="Calibri" panose="020F0502020204030204" pitchFamily="34" charset="0"/>
              </a:rPr>
              <a:t> </a:t>
            </a:r>
            <a:r>
              <a:rPr lang="es-MX" b="1" spc="65" dirty="0">
                <a:solidFill>
                  <a:srgbClr val="07345D"/>
                </a:solidFill>
                <a:latin typeface="Montserrat" pitchFamily="2" charset="77"/>
                <a:cs typeface="Calibri" panose="020F0502020204030204" pitchFamily="34" charset="0"/>
              </a:rPr>
              <a:t>herramienta </a:t>
            </a:r>
            <a:r>
              <a:rPr lang="es-MX" b="1" spc="210" dirty="0">
                <a:solidFill>
                  <a:srgbClr val="01345D"/>
                </a:solidFill>
                <a:latin typeface="Montserrat" pitchFamily="2" charset="77"/>
                <a:cs typeface="Calibri" panose="020F0502020204030204" pitchFamily="34" charset="0"/>
              </a:rPr>
              <a:t>vital</a:t>
            </a:r>
            <a:r>
              <a:rPr lang="es-MX" b="1" spc="-229" dirty="0">
                <a:solidFill>
                  <a:srgbClr val="01345D"/>
                </a:solidFill>
                <a:latin typeface="Montserrat" pitchFamily="2" charset="77"/>
                <a:cs typeface="Calibri" panose="020F0502020204030204" pitchFamily="34" charset="0"/>
              </a:rPr>
              <a:t> </a:t>
            </a:r>
            <a:r>
              <a:rPr lang="es-MX" b="1" spc="90" dirty="0">
                <a:solidFill>
                  <a:srgbClr val="052B54"/>
                </a:solidFill>
                <a:latin typeface="Montserrat" pitchFamily="2" charset="77"/>
                <a:cs typeface="Calibri" panose="020F0502020204030204" pitchFamily="34" charset="0"/>
              </a:rPr>
              <a:t>en</a:t>
            </a:r>
            <a:r>
              <a:rPr lang="es-MX" b="1" spc="-155" dirty="0">
                <a:solidFill>
                  <a:srgbClr val="052B54"/>
                </a:solidFill>
                <a:latin typeface="Montserrat" pitchFamily="2" charset="77"/>
                <a:cs typeface="Calibri" panose="020F0502020204030204" pitchFamily="34" charset="0"/>
              </a:rPr>
              <a:t> </a:t>
            </a:r>
            <a:r>
              <a:rPr lang="es-MX" b="1" spc="95" dirty="0">
                <a:solidFill>
                  <a:srgbClr val="002850"/>
                </a:solidFill>
                <a:latin typeface="Montserrat" pitchFamily="2" charset="77"/>
                <a:cs typeface="Calibri" panose="020F0502020204030204" pitchFamily="34" charset="0"/>
              </a:rPr>
              <a:t>momentos</a:t>
            </a:r>
            <a:r>
              <a:rPr lang="es-MX" b="1" spc="210" dirty="0">
                <a:solidFill>
                  <a:srgbClr val="002850"/>
                </a:solidFill>
                <a:latin typeface="Montserrat" pitchFamily="2" charset="77"/>
                <a:cs typeface="Calibri" panose="020F0502020204030204" pitchFamily="34" charset="0"/>
              </a:rPr>
              <a:t> </a:t>
            </a:r>
            <a:r>
              <a:rPr lang="es-MX" b="1" spc="105" dirty="0">
                <a:solidFill>
                  <a:srgbClr val="03335E"/>
                </a:solidFill>
                <a:latin typeface="Montserrat" pitchFamily="2" charset="77"/>
                <a:cs typeface="Calibri" panose="020F0502020204030204" pitchFamily="34" charset="0"/>
              </a:rPr>
              <a:t>críticos</a:t>
            </a:r>
            <a:r>
              <a:rPr lang="es-MX" b="1" spc="-75" dirty="0">
                <a:solidFill>
                  <a:srgbClr val="03335E"/>
                </a:solidFill>
                <a:latin typeface="Montserrat" pitchFamily="2" charset="77"/>
                <a:cs typeface="Calibri" panose="020F0502020204030204" pitchFamily="34" charset="0"/>
              </a:rPr>
              <a:t> </a:t>
            </a:r>
            <a:r>
              <a:rPr lang="es-MX" b="1" spc="220" dirty="0">
                <a:solidFill>
                  <a:srgbClr val="01315D"/>
                </a:solidFill>
                <a:latin typeface="Montserrat" pitchFamily="2" charset="77"/>
                <a:cs typeface="Calibri" panose="020F0502020204030204" pitchFamily="34" charset="0"/>
              </a:rPr>
              <a:t>y</a:t>
            </a:r>
            <a:r>
              <a:rPr lang="es-MX" b="1" spc="-300" dirty="0">
                <a:solidFill>
                  <a:srgbClr val="01315D"/>
                </a:solidFill>
                <a:latin typeface="Montserrat" pitchFamily="2" charset="77"/>
                <a:cs typeface="Calibri" panose="020F0502020204030204" pitchFamily="34" charset="0"/>
              </a:rPr>
              <a:t> </a:t>
            </a:r>
            <a:r>
              <a:rPr lang="es-MX" b="1" spc="60" dirty="0">
                <a:solidFill>
                  <a:srgbClr val="053460"/>
                </a:solidFill>
                <a:latin typeface="Montserrat" pitchFamily="2" charset="77"/>
                <a:cs typeface="Calibri" panose="020F0502020204030204" pitchFamily="34" charset="0"/>
              </a:rPr>
              <a:t>una </a:t>
            </a:r>
            <a:r>
              <a:rPr lang="es-MX" b="1" spc="155" dirty="0">
                <a:solidFill>
                  <a:srgbClr val="012B56"/>
                </a:solidFill>
                <a:latin typeface="Montserrat" pitchFamily="2" charset="77"/>
                <a:cs typeface="Calibri" panose="020F0502020204030204" pitchFamily="34" charset="0"/>
              </a:rPr>
              <a:t>oportunidad</a:t>
            </a:r>
            <a:r>
              <a:rPr lang="es-MX" b="1" spc="170" dirty="0">
                <a:solidFill>
                  <a:srgbClr val="012B56"/>
                </a:solidFill>
                <a:latin typeface="Montserrat" pitchFamily="2" charset="77"/>
                <a:cs typeface="Calibri" panose="020F0502020204030204" pitchFamily="34" charset="0"/>
              </a:rPr>
              <a:t> </a:t>
            </a:r>
            <a:r>
              <a:rPr lang="es-MX" b="1" spc="120" dirty="0">
                <a:solidFill>
                  <a:srgbClr val="03335E"/>
                </a:solidFill>
                <a:latin typeface="Montserrat" pitchFamily="2" charset="77"/>
                <a:cs typeface="Calibri" panose="020F0502020204030204" pitchFamily="34" charset="0"/>
              </a:rPr>
              <a:t>de</a:t>
            </a:r>
            <a:r>
              <a:rPr lang="es-MX" b="1" spc="-290" dirty="0">
                <a:solidFill>
                  <a:srgbClr val="03335E"/>
                </a:solidFill>
                <a:latin typeface="Montserrat" pitchFamily="2" charset="77"/>
                <a:cs typeface="Calibri" panose="020F0502020204030204" pitchFamily="34" charset="0"/>
              </a:rPr>
              <a:t> </a:t>
            </a:r>
            <a:r>
              <a:rPr lang="es-MX" b="1" spc="75" dirty="0">
                <a:solidFill>
                  <a:srgbClr val="032D57"/>
                </a:solidFill>
                <a:latin typeface="Montserrat" pitchFamily="2" charset="77"/>
                <a:cs typeface="Calibri" panose="020F0502020204030204" pitchFamily="34" charset="0"/>
              </a:rPr>
              <a:t>conexión</a:t>
            </a:r>
            <a:r>
              <a:rPr lang="es-MX" b="1" spc="70" dirty="0">
                <a:solidFill>
                  <a:srgbClr val="032D57"/>
                </a:solidFill>
                <a:latin typeface="Montserrat" pitchFamily="2" charset="77"/>
                <a:cs typeface="Calibri" panose="020F0502020204030204" pitchFamily="34" charset="0"/>
              </a:rPr>
              <a:t> </a:t>
            </a:r>
            <a:r>
              <a:rPr lang="es-MX" b="1" spc="110" dirty="0">
                <a:solidFill>
                  <a:srgbClr val="03335E"/>
                </a:solidFill>
                <a:latin typeface="Montserrat" pitchFamily="2" charset="77"/>
                <a:cs typeface="Calibri" panose="020F0502020204030204" pitchFamily="34" charset="0"/>
              </a:rPr>
              <a:t>comunitaria.</a:t>
            </a:r>
            <a:endParaRPr lang="es-MX" b="1" dirty="0">
              <a:latin typeface="Montserrat" pitchFamily="2" charset="77"/>
              <a:cs typeface="Calibri" panose="020F0502020204030204" pitchFamily="34" charset="0"/>
            </a:endParaRPr>
          </a:p>
        </p:txBody>
      </p:sp>
      <p:sp>
        <p:nvSpPr>
          <p:cNvPr id="3" name="Marcador de contenido 2">
            <a:extLst>
              <a:ext uri="{FF2B5EF4-FFF2-40B4-BE49-F238E27FC236}">
                <a16:creationId xmlns:a16="http://schemas.microsoft.com/office/drawing/2014/main" id="{1385ECF6-2270-FEAF-79C4-105201D73FBF}"/>
              </a:ext>
            </a:extLst>
          </p:cNvPr>
          <p:cNvSpPr>
            <a:spLocks noGrp="1"/>
          </p:cNvSpPr>
          <p:nvPr>
            <p:ph idx="1"/>
          </p:nvPr>
        </p:nvSpPr>
        <p:spPr>
          <a:xfrm>
            <a:off x="838200" y="3616398"/>
            <a:ext cx="10515600" cy="2211820"/>
          </a:xfrm>
        </p:spPr>
        <p:txBody>
          <a:bodyPr>
            <a:normAutofit/>
          </a:bodyPr>
          <a:lstStyle/>
          <a:p>
            <a:pPr marL="0" indent="0" algn="ctr">
              <a:buNone/>
            </a:pPr>
            <a:r>
              <a:rPr lang="es-MX" sz="2400" dirty="0">
                <a:latin typeface="Montserrat" pitchFamily="2" charset="77"/>
              </a:rPr>
              <a:t>En el siguiente análisis veremos como nuestra comunicación digital es </a:t>
            </a:r>
            <a:r>
              <a:rPr lang="es-MX" sz="2400" b="1" dirty="0">
                <a:solidFill>
                  <a:srgbClr val="04A496"/>
                </a:solidFill>
                <a:latin typeface="Montserrat" pitchFamily="2" charset="77"/>
              </a:rPr>
              <a:t>excepcionalmente efectiva para alertas críticas</a:t>
            </a:r>
            <a:r>
              <a:rPr lang="es-MX" sz="2400" dirty="0">
                <a:solidFill>
                  <a:srgbClr val="04A496"/>
                </a:solidFill>
                <a:latin typeface="Montserrat" pitchFamily="2" charset="77"/>
              </a:rPr>
              <a:t>, </a:t>
            </a:r>
            <a:r>
              <a:rPr lang="es-MX" sz="2400" dirty="0">
                <a:latin typeface="Montserrat" pitchFamily="2" charset="77"/>
              </a:rPr>
              <a:t>posicionándonos como una fuente vital de información. Así mismo, nuestra </a:t>
            </a:r>
            <a:r>
              <a:rPr lang="es-MX" sz="2400" b="1" dirty="0">
                <a:solidFill>
                  <a:srgbClr val="04A496"/>
                </a:solidFill>
                <a:latin typeface="Montserrat" pitchFamily="2" charset="77"/>
              </a:rPr>
              <a:t>mayor oportunidad </a:t>
            </a:r>
            <a:r>
              <a:rPr lang="es-MX" sz="2400" dirty="0">
                <a:latin typeface="Montserrat" pitchFamily="2" charset="77"/>
              </a:rPr>
              <a:t>es elevar el contenido comunitario y administrativo a través de estrategias creativas y enfocadas en el storytelling.</a:t>
            </a:r>
          </a:p>
          <a:p>
            <a:pPr algn="ctr"/>
            <a:endParaRPr lang="es-MX" sz="2400" dirty="0">
              <a:latin typeface="Montserrat" pitchFamily="2" charset="77"/>
            </a:endParaRPr>
          </a:p>
        </p:txBody>
      </p:sp>
    </p:spTree>
    <p:extLst>
      <p:ext uri="{BB962C8B-B14F-4D97-AF65-F5344CB8AC3E}">
        <p14:creationId xmlns:p14="http://schemas.microsoft.com/office/powerpoint/2010/main" val="391403500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D594587-B1E8-9D3B-AED4-A65D0382F1EA}"/>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97E41516-8D6D-420C-7BCA-E9784CC56B2A}"/>
              </a:ext>
            </a:extLst>
          </p:cNvPr>
          <p:cNvSpPr>
            <a:spLocks noGrp="1"/>
          </p:cNvSpPr>
          <p:nvPr>
            <p:ph type="title"/>
          </p:nvPr>
        </p:nvSpPr>
        <p:spPr/>
        <p:txBody>
          <a:bodyPr>
            <a:noAutofit/>
          </a:bodyPr>
          <a:lstStyle/>
          <a:p>
            <a:r>
              <a:rPr lang="es-MX" sz="3200" b="1" dirty="0">
                <a:solidFill>
                  <a:srgbClr val="0B2C48"/>
                </a:solidFill>
                <a:latin typeface="Montserrat" pitchFamily="2" charset="77"/>
              </a:rPr>
              <a:t>Nuestro impacto digital se define por picos de alta criticidad y valles de contenido funcional.</a:t>
            </a:r>
            <a:endParaRPr lang="es-MX" sz="3600" b="1" dirty="0">
              <a:solidFill>
                <a:srgbClr val="0B2C48"/>
              </a:solidFill>
              <a:latin typeface="Montserrat" pitchFamily="2" charset="77"/>
            </a:endParaRPr>
          </a:p>
        </p:txBody>
      </p:sp>
      <p:pic>
        <p:nvPicPr>
          <p:cNvPr id="7" name="Imagen 6">
            <a:extLst>
              <a:ext uri="{FF2B5EF4-FFF2-40B4-BE49-F238E27FC236}">
                <a16:creationId xmlns:a16="http://schemas.microsoft.com/office/drawing/2014/main" id="{07BBD219-F183-037F-2944-80C5ED37272A}"/>
              </a:ext>
            </a:extLst>
          </p:cNvPr>
          <p:cNvPicPr>
            <a:picLocks noChangeAspect="1"/>
          </p:cNvPicPr>
          <p:nvPr/>
        </p:nvPicPr>
        <p:blipFill>
          <a:blip r:embed="rId2"/>
          <a:srcRect l="3836" t="27997" r="4400" b="15019"/>
          <a:stretch>
            <a:fillRect/>
          </a:stretch>
        </p:blipFill>
        <p:spPr>
          <a:xfrm>
            <a:off x="515387" y="1840313"/>
            <a:ext cx="11061581" cy="4460730"/>
          </a:xfrm>
          <a:prstGeom prst="rect">
            <a:avLst/>
          </a:prstGeom>
        </p:spPr>
      </p:pic>
      <p:sp>
        <p:nvSpPr>
          <p:cNvPr id="4" name="CuadroTexto 3">
            <a:extLst>
              <a:ext uri="{FF2B5EF4-FFF2-40B4-BE49-F238E27FC236}">
                <a16:creationId xmlns:a16="http://schemas.microsoft.com/office/drawing/2014/main" id="{962D6CB0-DFBE-F582-10CE-B55858005F5E}"/>
              </a:ext>
            </a:extLst>
          </p:cNvPr>
          <p:cNvSpPr txBox="1"/>
          <p:nvPr/>
        </p:nvSpPr>
        <p:spPr>
          <a:xfrm>
            <a:off x="8161361" y="3889612"/>
            <a:ext cx="2593075" cy="1200329"/>
          </a:xfrm>
          <a:prstGeom prst="rect">
            <a:avLst/>
          </a:prstGeom>
          <a:solidFill>
            <a:srgbClr val="F1F4FA"/>
          </a:solidFill>
        </p:spPr>
        <p:txBody>
          <a:bodyPr wrap="square" rtlCol="0">
            <a:spAutoFit/>
          </a:bodyPr>
          <a:lstStyle/>
          <a:p>
            <a:r>
              <a:rPr lang="es-MX" sz="1200" dirty="0">
                <a:latin typeface="Montserrat Medium" pitchFamily="2" charset="77"/>
                <a:cs typeface="Modak" pitchFamily="2" charset="77"/>
              </a:rPr>
              <a:t>Contenido administrativo y de nicho.</a:t>
            </a:r>
          </a:p>
          <a:p>
            <a:endParaRPr lang="es-MX" sz="1200" dirty="0">
              <a:latin typeface="Montserrat Medium" pitchFamily="2" charset="77"/>
              <a:cs typeface="Modak" pitchFamily="2" charset="77"/>
            </a:endParaRPr>
          </a:p>
          <a:p>
            <a:r>
              <a:rPr lang="es-MX" sz="1200" b="1" dirty="0">
                <a:latin typeface="Montserrat" pitchFamily="2" charset="77"/>
                <a:cs typeface="Modak" pitchFamily="2" charset="77"/>
              </a:rPr>
              <a:t>Ejemplo: </a:t>
            </a:r>
            <a:r>
              <a:rPr lang="es-MX" sz="1200" dirty="0">
                <a:latin typeface="Montserrat Medium" pitchFamily="2" charset="77"/>
                <a:cs typeface="Modak" pitchFamily="2" charset="77"/>
              </a:rPr>
              <a:t>Mensaje corporativo (Miércoles Ciudadano) </a:t>
            </a:r>
            <a:r>
              <a:rPr lang="es-MX" sz="1200" b="1" dirty="0">
                <a:latin typeface="Montserrat" pitchFamily="2" charset="77"/>
                <a:cs typeface="Modak" pitchFamily="2" charset="77"/>
              </a:rPr>
              <a:t>(Alcance: 161)</a:t>
            </a:r>
          </a:p>
        </p:txBody>
      </p:sp>
    </p:spTree>
    <p:extLst>
      <p:ext uri="{BB962C8B-B14F-4D97-AF65-F5344CB8AC3E}">
        <p14:creationId xmlns:p14="http://schemas.microsoft.com/office/powerpoint/2010/main" val="144693419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77341C5-283B-616D-83FF-2593A682CF00}"/>
              </a:ext>
            </a:extLst>
          </p:cNvPr>
          <p:cNvSpPr/>
          <p:nvPr/>
        </p:nvSpPr>
        <p:spPr>
          <a:xfrm>
            <a:off x="13447" y="13447"/>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7BA58929-2EBC-9546-29BF-6E2D539B64ED}"/>
              </a:ext>
            </a:extLst>
          </p:cNvPr>
          <p:cNvSpPr>
            <a:spLocks noGrp="1"/>
          </p:cNvSpPr>
          <p:nvPr>
            <p:ph type="title"/>
          </p:nvPr>
        </p:nvSpPr>
        <p:spPr>
          <a:xfrm>
            <a:off x="838200" y="182563"/>
            <a:ext cx="10515600" cy="1325563"/>
          </a:xfrm>
        </p:spPr>
        <p:txBody>
          <a:bodyPr>
            <a:noAutofit/>
          </a:bodyPr>
          <a:lstStyle/>
          <a:p>
            <a:pPr algn="just"/>
            <a:r>
              <a:rPr lang="es-MX" sz="2800" b="1" dirty="0">
                <a:solidFill>
                  <a:srgbClr val="0B2C48"/>
                </a:solidFill>
                <a:latin typeface="Montserrat" pitchFamily="2" charset="77"/>
              </a:rPr>
              <a:t>La urgencia y el impacto directo en la vida ciudadana son los catalizadores de un alcance excepcional</a:t>
            </a:r>
          </a:p>
        </p:txBody>
      </p:sp>
      <p:pic>
        <p:nvPicPr>
          <p:cNvPr id="4" name="Imagen 3">
            <a:extLst>
              <a:ext uri="{FF2B5EF4-FFF2-40B4-BE49-F238E27FC236}">
                <a16:creationId xmlns:a16="http://schemas.microsoft.com/office/drawing/2014/main" id="{AF76F038-76E3-36B2-4D0C-0EDD291D8D03}"/>
              </a:ext>
            </a:extLst>
          </p:cNvPr>
          <p:cNvPicPr>
            <a:picLocks noChangeAspect="1"/>
          </p:cNvPicPr>
          <p:nvPr/>
        </p:nvPicPr>
        <p:blipFill>
          <a:blip r:embed="rId2"/>
          <a:srcRect l="6188" t="25362" r="7609" b="13372"/>
          <a:stretch>
            <a:fillRect/>
          </a:stretch>
        </p:blipFill>
        <p:spPr>
          <a:xfrm>
            <a:off x="1033427" y="1485969"/>
            <a:ext cx="10404738" cy="4802187"/>
          </a:xfrm>
          <a:prstGeom prst="rect">
            <a:avLst/>
          </a:prstGeom>
        </p:spPr>
      </p:pic>
      <p:pic>
        <p:nvPicPr>
          <p:cNvPr id="6" name="Imagen 5">
            <a:extLst>
              <a:ext uri="{FF2B5EF4-FFF2-40B4-BE49-F238E27FC236}">
                <a16:creationId xmlns:a16="http://schemas.microsoft.com/office/drawing/2014/main" id="{82348BB1-A670-CC8E-1A8D-96E3FFBE46D4}"/>
              </a:ext>
            </a:extLst>
          </p:cNvPr>
          <p:cNvPicPr>
            <a:picLocks noChangeAspect="1"/>
          </p:cNvPicPr>
          <p:nvPr/>
        </p:nvPicPr>
        <p:blipFill>
          <a:blip r:embed="rId3"/>
          <a:srcRect l="20992" t="39429" r="52711" b="13682"/>
          <a:stretch>
            <a:fillRect/>
          </a:stretch>
        </p:blipFill>
        <p:spPr>
          <a:xfrm>
            <a:off x="8189259" y="2433917"/>
            <a:ext cx="1869752" cy="2164977"/>
          </a:xfrm>
          <a:prstGeom prst="rect">
            <a:avLst/>
          </a:prstGeom>
        </p:spPr>
      </p:pic>
      <p:pic>
        <p:nvPicPr>
          <p:cNvPr id="3076" name="Picture 4" descr="Puede ser una imagen de texto que dice &quot;SAN NANTONIO EAYALA CONPMBOFIAME japami NDE IRCOS AVISO DE OBRA En atención a los trabajos realizados en el tramo de calle Tabachines a York, se realizará cierre parcial de AV. JACARANDAS Tramo de calle York a Tulipanes Col. Españita MiguiRamas ZONA DE TRABAJOS Social uárez JUAREZ CIERRE PARCIAL LA CIRCULACIÓN VÍASALTERNAS VÍAS ALTERNAS tal Militar Regional Inicio: 06 de diciembre 2025 Término: De ０9：00 unidad 16:00 hrs Sur Vías Alternas: Parqu Afectaciones: Av Tulipanes (Ambos sentidos) Calle York José Vázquez Cierre parcial circulación (Sólo tráfico local transporte público) LAS CARMELITAS&quot;">
            <a:extLst>
              <a:ext uri="{FF2B5EF4-FFF2-40B4-BE49-F238E27FC236}">
                <a16:creationId xmlns:a16="http://schemas.microsoft.com/office/drawing/2014/main" id="{7E087F47-9EA3-3211-2DFF-70131922A3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45618"/>
          <a:stretch>
            <a:fillRect/>
          </a:stretch>
        </p:blipFill>
        <p:spPr bwMode="auto">
          <a:xfrm>
            <a:off x="2578360" y="2459306"/>
            <a:ext cx="1869751" cy="1271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49247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123D3-EB07-0CB4-BF51-7A6DEB81ADFC}"/>
              </a:ext>
            </a:extLst>
          </p:cNvPr>
          <p:cNvSpPr>
            <a:spLocks noGrp="1"/>
          </p:cNvSpPr>
          <p:nvPr>
            <p:ph type="title"/>
          </p:nvPr>
        </p:nvSpPr>
        <p:spPr>
          <a:xfrm>
            <a:off x="464023" y="365125"/>
            <a:ext cx="11120795" cy="1325563"/>
          </a:xfrm>
        </p:spPr>
        <p:txBody>
          <a:bodyPr>
            <a:noAutofit/>
          </a:bodyPr>
          <a:lstStyle/>
          <a:p>
            <a:pPr algn="just"/>
            <a:r>
              <a:rPr lang="es-MX" sz="2800" b="1" dirty="0">
                <a:solidFill>
                  <a:srgbClr val="072F4F"/>
                </a:solidFill>
                <a:latin typeface="Montserrat" pitchFamily="2" charset="77"/>
                <a:cs typeface="Arial MT"/>
              </a:rPr>
              <a:t>En 2025 nuestra comunicación se organizó </a:t>
            </a:r>
            <a:r>
              <a:rPr lang="es-MX" sz="2800" b="1" spc="130" dirty="0">
                <a:solidFill>
                  <a:srgbClr val="052A46"/>
                </a:solidFill>
                <a:latin typeface="Montserrat" pitchFamily="2" charset="77"/>
                <a:cs typeface="Arial MT"/>
              </a:rPr>
              <a:t>en</a:t>
            </a:r>
            <a:r>
              <a:rPr lang="es-MX" sz="2800" b="1" spc="-185" dirty="0">
                <a:solidFill>
                  <a:srgbClr val="052A46"/>
                </a:solidFill>
                <a:latin typeface="Montserrat" pitchFamily="2" charset="77"/>
                <a:cs typeface="Arial MT"/>
              </a:rPr>
              <a:t> </a:t>
            </a:r>
            <a:r>
              <a:rPr lang="es-MX" sz="2800" b="1" spc="140" dirty="0">
                <a:solidFill>
                  <a:srgbClr val="03283F"/>
                </a:solidFill>
                <a:latin typeface="Montserrat" pitchFamily="2" charset="77"/>
                <a:cs typeface="Arial MT"/>
              </a:rPr>
              <a:t>tres</a:t>
            </a:r>
            <a:r>
              <a:rPr lang="es-MX" sz="2800" b="1" spc="-85" dirty="0">
                <a:solidFill>
                  <a:srgbClr val="03283F"/>
                </a:solidFill>
                <a:latin typeface="Montserrat" pitchFamily="2" charset="77"/>
                <a:cs typeface="Arial MT"/>
              </a:rPr>
              <a:t> </a:t>
            </a:r>
            <a:r>
              <a:rPr lang="es-MX" sz="2800" b="1" spc="70" dirty="0">
                <a:solidFill>
                  <a:srgbClr val="0A2842"/>
                </a:solidFill>
                <a:latin typeface="Montserrat" pitchFamily="2" charset="77"/>
                <a:cs typeface="Arial MT"/>
              </a:rPr>
              <a:t>pilares </a:t>
            </a:r>
            <a:r>
              <a:rPr lang="es-MX" sz="2800" b="1" spc="75" dirty="0">
                <a:solidFill>
                  <a:srgbClr val="032846"/>
                </a:solidFill>
                <a:latin typeface="Montserrat" pitchFamily="2" charset="77"/>
                <a:cs typeface="Arial MT"/>
              </a:rPr>
              <a:t>estratégicos,</a:t>
            </a:r>
            <a:r>
              <a:rPr lang="es-MX" sz="2800" b="1" spc="110" dirty="0">
                <a:solidFill>
                  <a:srgbClr val="032846"/>
                </a:solidFill>
                <a:latin typeface="Montserrat" pitchFamily="2" charset="77"/>
                <a:cs typeface="Arial MT"/>
              </a:rPr>
              <a:t> </a:t>
            </a:r>
            <a:r>
              <a:rPr lang="es-MX" sz="2800" b="1" dirty="0">
                <a:solidFill>
                  <a:srgbClr val="052B4D"/>
                </a:solidFill>
                <a:latin typeface="Montserrat" pitchFamily="2" charset="77"/>
                <a:cs typeface="Arial MT"/>
              </a:rPr>
              <a:t>cada</a:t>
            </a:r>
            <a:r>
              <a:rPr lang="es-MX" sz="2800" b="1" spc="80" dirty="0">
                <a:solidFill>
                  <a:srgbClr val="052B4D"/>
                </a:solidFill>
                <a:latin typeface="Montserrat" pitchFamily="2" charset="77"/>
                <a:cs typeface="Arial MT"/>
              </a:rPr>
              <a:t> </a:t>
            </a:r>
            <a:r>
              <a:rPr lang="es-MX" sz="2800" b="1" spc="155" dirty="0">
                <a:solidFill>
                  <a:srgbClr val="01233D"/>
                </a:solidFill>
                <a:latin typeface="Montserrat" pitchFamily="2" charset="77"/>
                <a:cs typeface="Arial MT"/>
              </a:rPr>
              <a:t>uno</a:t>
            </a:r>
            <a:r>
              <a:rPr lang="es-MX" sz="2800" b="1" spc="-40" dirty="0">
                <a:solidFill>
                  <a:srgbClr val="01233D"/>
                </a:solidFill>
                <a:latin typeface="Montserrat" pitchFamily="2" charset="77"/>
                <a:cs typeface="Arial MT"/>
              </a:rPr>
              <a:t> </a:t>
            </a:r>
            <a:r>
              <a:rPr lang="es-MX" sz="2800" b="1" spc="125" dirty="0">
                <a:solidFill>
                  <a:srgbClr val="012441"/>
                </a:solidFill>
                <a:latin typeface="Montserrat" pitchFamily="2" charset="77"/>
                <a:cs typeface="Arial MT"/>
              </a:rPr>
              <a:t>con</a:t>
            </a:r>
            <a:r>
              <a:rPr lang="es-MX" sz="2800" b="1" spc="-15" dirty="0">
                <a:solidFill>
                  <a:srgbClr val="012441"/>
                </a:solidFill>
                <a:latin typeface="Montserrat" pitchFamily="2" charset="77"/>
                <a:cs typeface="Arial MT"/>
              </a:rPr>
              <a:t> </a:t>
            </a:r>
            <a:r>
              <a:rPr lang="es-MX" sz="2800" b="1" spc="210" dirty="0">
                <a:solidFill>
                  <a:srgbClr val="032641"/>
                </a:solidFill>
                <a:latin typeface="Montserrat" pitchFamily="2" charset="77"/>
                <a:cs typeface="Arial MT"/>
              </a:rPr>
              <a:t>un</a:t>
            </a:r>
            <a:r>
              <a:rPr lang="es-MX" sz="2800" b="1" spc="-130" dirty="0">
                <a:solidFill>
                  <a:srgbClr val="032641"/>
                </a:solidFill>
                <a:latin typeface="Montserrat" pitchFamily="2" charset="77"/>
                <a:cs typeface="Arial MT"/>
              </a:rPr>
              <a:t> </a:t>
            </a:r>
            <a:r>
              <a:rPr lang="es-MX" sz="2800" b="1" spc="125" dirty="0">
                <a:solidFill>
                  <a:srgbClr val="012642"/>
                </a:solidFill>
                <a:latin typeface="Montserrat" pitchFamily="2" charset="77"/>
                <a:cs typeface="Arial MT"/>
              </a:rPr>
              <a:t>propósito</a:t>
            </a:r>
            <a:r>
              <a:rPr lang="es-MX" sz="2800" b="1" spc="60" dirty="0">
                <a:solidFill>
                  <a:srgbClr val="012642"/>
                </a:solidFill>
                <a:latin typeface="Montserrat" pitchFamily="2" charset="77"/>
                <a:cs typeface="Arial MT"/>
              </a:rPr>
              <a:t> </a:t>
            </a:r>
            <a:r>
              <a:rPr lang="es-MX" sz="2800" b="1" spc="165" dirty="0">
                <a:solidFill>
                  <a:srgbClr val="03263F"/>
                </a:solidFill>
                <a:latin typeface="Montserrat" pitchFamily="2" charset="77"/>
                <a:cs typeface="Arial MT"/>
              </a:rPr>
              <a:t>distinto.</a:t>
            </a:r>
            <a:endParaRPr lang="es-MX" sz="2800" b="1" dirty="0">
              <a:latin typeface="Montserrat" pitchFamily="2" charset="77"/>
            </a:endParaRPr>
          </a:p>
        </p:txBody>
      </p:sp>
      <mc:AlternateContent xmlns:mc="http://schemas.openxmlformats.org/markup-compatibility/2006" xmlns:pslz="http://schemas.microsoft.com/office/powerpoint/2016/slidezoom">
        <mc:Choice Requires="pslz">
          <p:graphicFrame>
            <p:nvGraphicFramePr>
              <p:cNvPr id="24" name="Vista general de diapositiva 23">
                <a:extLst>
                  <a:ext uri="{FF2B5EF4-FFF2-40B4-BE49-F238E27FC236}">
                    <a16:creationId xmlns:a16="http://schemas.microsoft.com/office/drawing/2014/main" id="{03CCD543-B51D-700F-8AF7-7D650D53E0C5}"/>
                  </a:ext>
                </a:extLst>
              </p:cNvPr>
              <p:cNvGraphicFramePr>
                <a:graphicFrameLocks noChangeAspect="1"/>
              </p:cNvGraphicFramePr>
              <p:nvPr>
                <p:extLst>
                  <p:ext uri="{D42A27DB-BD31-4B8C-83A1-F6EECF244321}">
                    <p14:modId xmlns:p14="http://schemas.microsoft.com/office/powerpoint/2010/main" val="577178598"/>
                  </p:ext>
                </p:extLst>
              </p:nvPr>
            </p:nvGraphicFramePr>
            <p:xfrm>
              <a:off x="460406" y="2030508"/>
              <a:ext cx="3202861" cy="3845859"/>
            </p:xfrm>
            <a:graphic>
              <a:graphicData uri="http://schemas.microsoft.com/office/powerpoint/2016/slidezoom">
                <pslz:sldZm>
                  <pslz:sldZmObj sldId="262" cId="466549816">
                    <pslz:zmPr id="{6C9BA7E7-0DE6-344C-B465-5586D598B957}" imageType="cover" transitionDur="1000">
                      <p166:blipFill xmlns:p166="http://schemas.microsoft.com/office/powerpoint/2016/6/main">
                        <a:blip r:embed="rId2"/>
                        <a:stretch>
                          <a:fillRect/>
                        </a:stretch>
                      </p166:blipFill>
                      <p166:spPr xmlns:p166="http://schemas.microsoft.com/office/powerpoint/2016/6/main">
                        <a:xfrm>
                          <a:off x="0" y="0"/>
                          <a:ext cx="3202861" cy="3845859"/>
                        </a:xfrm>
                        <a:prstGeom prst="rect">
                          <a:avLst/>
                        </a:prstGeom>
                        <a:ln w="3175">
                          <a:noFill/>
                        </a:ln>
                      </p166:spPr>
                    </pslz:zmPr>
                  </pslz:sldZmObj>
                </pslz:sldZm>
              </a:graphicData>
            </a:graphic>
          </p:graphicFrame>
        </mc:Choice>
        <mc:Fallback xmlns="">
          <p:pic>
            <p:nvPicPr>
              <p:cNvPr id="24" name="Vista general de diapositiva 23">
                <a:hlinkClick r:id="rId3" action="ppaction://hlinksldjump"/>
                <a:extLst>
                  <a:ext uri="{FF2B5EF4-FFF2-40B4-BE49-F238E27FC236}">
                    <a16:creationId xmlns:a16="http://schemas.microsoft.com/office/drawing/2014/main" id="{03CCD543-B51D-700F-8AF7-7D650D53E0C5}"/>
                  </a:ext>
                </a:extLst>
              </p:cNvPr>
              <p:cNvPicPr>
                <a:picLocks noGrp="1" noRot="1" noChangeAspect="1" noMove="1" noResize="1" noEditPoints="1" noAdjustHandles="1" noChangeArrowheads="1" noChangeShapeType="1"/>
              </p:cNvPicPr>
              <p:nvPr/>
            </p:nvPicPr>
            <p:blipFill>
              <a:blip r:embed="rId4"/>
              <a:stretch>
                <a:fillRect/>
              </a:stretch>
            </p:blipFill>
            <p:spPr>
              <a:xfrm>
                <a:off x="460406" y="2030508"/>
                <a:ext cx="3202861" cy="384585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6" name="Vista general de diapositiva 25">
                <a:extLst>
                  <a:ext uri="{FF2B5EF4-FFF2-40B4-BE49-F238E27FC236}">
                    <a16:creationId xmlns:a16="http://schemas.microsoft.com/office/drawing/2014/main" id="{821A71FB-81B0-0E9E-FDC8-81CFFEC8D73F}"/>
                  </a:ext>
                </a:extLst>
              </p:cNvPr>
              <p:cNvGraphicFramePr>
                <a:graphicFrameLocks noChangeAspect="1"/>
              </p:cNvGraphicFramePr>
              <p:nvPr>
                <p:extLst>
                  <p:ext uri="{D42A27DB-BD31-4B8C-83A1-F6EECF244321}">
                    <p14:modId xmlns:p14="http://schemas.microsoft.com/office/powerpoint/2010/main" val="22353565"/>
                  </p:ext>
                </p:extLst>
              </p:nvPr>
            </p:nvGraphicFramePr>
            <p:xfrm>
              <a:off x="4517187" y="2030508"/>
              <a:ext cx="3202861" cy="3845859"/>
            </p:xfrm>
            <a:graphic>
              <a:graphicData uri="http://schemas.microsoft.com/office/powerpoint/2016/slidezoom">
                <pslz:sldZm>
                  <pslz:sldZmObj sldId="263" cId="3050596604">
                    <pslz:zmPr id="{467CE172-0A84-3849-BCC0-33D508884E8D}" imageType="cover" transitionDur="1000">
                      <p166:blipFill xmlns:p166="http://schemas.microsoft.com/office/powerpoint/2016/6/main">
                        <a:blip r:embed="rId5"/>
                        <a:stretch>
                          <a:fillRect/>
                        </a:stretch>
                      </p166:blipFill>
                      <p166:spPr xmlns:p166="http://schemas.microsoft.com/office/powerpoint/2016/6/main">
                        <a:xfrm>
                          <a:off x="0" y="0"/>
                          <a:ext cx="3202861" cy="3845859"/>
                        </a:xfrm>
                        <a:prstGeom prst="rect">
                          <a:avLst/>
                        </a:prstGeom>
                        <a:ln w="3175">
                          <a:noFill/>
                        </a:ln>
                      </p166:spPr>
                    </pslz:zmPr>
                  </pslz:sldZmObj>
                </pslz:sldZm>
              </a:graphicData>
            </a:graphic>
          </p:graphicFrame>
        </mc:Choice>
        <mc:Fallback xmlns="">
          <p:pic>
            <p:nvPicPr>
              <p:cNvPr id="26" name="Vista general de diapositiva 25">
                <a:hlinkClick r:id="rId6" action="ppaction://hlinksldjump"/>
                <a:extLst>
                  <a:ext uri="{FF2B5EF4-FFF2-40B4-BE49-F238E27FC236}">
                    <a16:creationId xmlns:a16="http://schemas.microsoft.com/office/drawing/2014/main" id="{821A71FB-81B0-0E9E-FDC8-81CFFEC8D73F}"/>
                  </a:ext>
                </a:extLst>
              </p:cNvPr>
              <p:cNvPicPr>
                <a:picLocks noGrp="1" noRot="1" noChangeAspect="1" noMove="1" noResize="1" noEditPoints="1" noAdjustHandles="1" noChangeArrowheads="1" noChangeShapeType="1"/>
              </p:cNvPicPr>
              <p:nvPr/>
            </p:nvPicPr>
            <p:blipFill>
              <a:blip r:embed="rId7"/>
              <a:stretch>
                <a:fillRect/>
              </a:stretch>
            </p:blipFill>
            <p:spPr>
              <a:xfrm>
                <a:off x="4517187" y="2030508"/>
                <a:ext cx="3202861" cy="384585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8" name="Vista general de diapositiva 27">
                <a:extLst>
                  <a:ext uri="{FF2B5EF4-FFF2-40B4-BE49-F238E27FC236}">
                    <a16:creationId xmlns:a16="http://schemas.microsoft.com/office/drawing/2014/main" id="{4C765236-D02E-0665-847F-5DE82AF5C3AE}"/>
                  </a:ext>
                </a:extLst>
              </p:cNvPr>
              <p:cNvGraphicFramePr>
                <a:graphicFrameLocks noChangeAspect="1"/>
              </p:cNvGraphicFramePr>
              <p:nvPr>
                <p:extLst>
                  <p:ext uri="{D42A27DB-BD31-4B8C-83A1-F6EECF244321}">
                    <p14:modId xmlns:p14="http://schemas.microsoft.com/office/powerpoint/2010/main" val="2488671432"/>
                  </p:ext>
                </p:extLst>
              </p:nvPr>
            </p:nvGraphicFramePr>
            <p:xfrm>
              <a:off x="8573968" y="2030508"/>
              <a:ext cx="3212996" cy="3845859"/>
            </p:xfrm>
            <a:graphic>
              <a:graphicData uri="http://schemas.microsoft.com/office/powerpoint/2016/slidezoom">
                <pslz:sldZm>
                  <pslz:sldZmObj sldId="265" cId="1509391381">
                    <pslz:zmPr id="{5AB31CD4-6882-6B4B-8103-E8C4DA7582DB}" returnToParent="0" imageType="cover" transitionDur="1000">
                      <p166:blipFill xmlns:p166="http://schemas.microsoft.com/office/powerpoint/2016/6/main">
                        <a:blip r:embed="rId8"/>
                        <a:stretch>
                          <a:fillRect/>
                        </a:stretch>
                      </p166:blipFill>
                      <p166:spPr xmlns:p166="http://schemas.microsoft.com/office/powerpoint/2016/6/main">
                        <a:xfrm>
                          <a:off x="0" y="0"/>
                          <a:ext cx="3212996" cy="3845859"/>
                        </a:xfrm>
                        <a:prstGeom prst="rect">
                          <a:avLst/>
                        </a:prstGeom>
                        <a:ln w="3175">
                          <a:noFill/>
                        </a:ln>
                      </p166:spPr>
                    </pslz:zmPr>
                  </pslz:sldZmObj>
                </pslz:sldZm>
              </a:graphicData>
            </a:graphic>
          </p:graphicFrame>
        </mc:Choice>
        <mc:Fallback xmlns="">
          <p:pic>
            <p:nvPicPr>
              <p:cNvPr id="28" name="Vista general de diapositiva 27">
                <a:hlinkClick r:id="rId9" action="ppaction://hlinksldjump"/>
                <a:extLst>
                  <a:ext uri="{FF2B5EF4-FFF2-40B4-BE49-F238E27FC236}">
                    <a16:creationId xmlns:a16="http://schemas.microsoft.com/office/drawing/2014/main" id="{4C765236-D02E-0665-847F-5DE82AF5C3AE}"/>
                  </a:ext>
                </a:extLst>
              </p:cNvPr>
              <p:cNvPicPr>
                <a:picLocks noGrp="1" noRot="1" noChangeAspect="1" noMove="1" noResize="1" noEditPoints="1" noAdjustHandles="1" noChangeArrowheads="1" noChangeShapeType="1"/>
              </p:cNvPicPr>
              <p:nvPr/>
            </p:nvPicPr>
            <p:blipFill>
              <a:blip r:embed="rId10"/>
              <a:stretch>
                <a:fillRect/>
              </a:stretch>
            </p:blipFill>
            <p:spPr>
              <a:xfrm>
                <a:off x="8573968" y="2030508"/>
                <a:ext cx="3212996" cy="3845859"/>
              </a:xfrm>
              <a:prstGeom prst="rect">
                <a:avLst/>
              </a:prstGeom>
              <a:ln w="3175">
                <a:noFill/>
              </a:ln>
            </p:spPr>
          </p:pic>
        </mc:Fallback>
      </mc:AlternateContent>
    </p:spTree>
    <p:extLst>
      <p:ext uri="{BB962C8B-B14F-4D97-AF65-F5344CB8AC3E}">
        <p14:creationId xmlns:p14="http://schemas.microsoft.com/office/powerpoint/2010/main" val="266145374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FF05FAA-02F7-2F92-2108-F40655357B05}"/>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15E93D2E-81F2-5682-A3F3-7626926F5704}"/>
              </a:ext>
            </a:extLst>
          </p:cNvPr>
          <p:cNvSpPr>
            <a:spLocks noGrp="1"/>
          </p:cNvSpPr>
          <p:nvPr>
            <p:ph type="title"/>
          </p:nvPr>
        </p:nvSpPr>
        <p:spPr>
          <a:xfrm>
            <a:off x="436728" y="365125"/>
            <a:ext cx="11217390" cy="1325563"/>
          </a:xfrm>
        </p:spPr>
        <p:txBody>
          <a:bodyPr>
            <a:noAutofit/>
          </a:bodyPr>
          <a:lstStyle/>
          <a:p>
            <a:pPr algn="just"/>
            <a:r>
              <a:rPr lang="es-MX" sz="2800" b="1" dirty="0">
                <a:solidFill>
                  <a:srgbClr val="0B2C48"/>
                </a:solidFill>
                <a:latin typeface="Montserrat" pitchFamily="2" charset="77"/>
              </a:rPr>
              <a:t>Las comunicaciones operativas </a:t>
            </a:r>
            <a:r>
              <a:rPr lang="es-MX" sz="2800" dirty="0">
                <a:solidFill>
                  <a:srgbClr val="0B2C48"/>
                </a:solidFill>
                <a:latin typeface="Montserrat" pitchFamily="2" charset="77"/>
              </a:rPr>
              <a:t>son el pilar de nuestro servicio informativo, con una clara jerarquía de interés ciudadano.</a:t>
            </a:r>
          </a:p>
        </p:txBody>
      </p:sp>
      <p:pic>
        <p:nvPicPr>
          <p:cNvPr id="4" name="Imagen 3">
            <a:extLst>
              <a:ext uri="{FF2B5EF4-FFF2-40B4-BE49-F238E27FC236}">
                <a16:creationId xmlns:a16="http://schemas.microsoft.com/office/drawing/2014/main" id="{CB7E6860-630E-379A-BECC-03EFFCB6E532}"/>
              </a:ext>
            </a:extLst>
          </p:cNvPr>
          <p:cNvPicPr>
            <a:picLocks noChangeAspect="1"/>
          </p:cNvPicPr>
          <p:nvPr/>
        </p:nvPicPr>
        <p:blipFill>
          <a:blip r:embed="rId2"/>
          <a:srcRect t="27352" r="1819" b="9419"/>
          <a:stretch>
            <a:fillRect/>
          </a:stretch>
        </p:blipFill>
        <p:spPr>
          <a:xfrm>
            <a:off x="223037" y="1690688"/>
            <a:ext cx="11532235" cy="4823011"/>
          </a:xfrm>
          <a:prstGeom prst="rect">
            <a:avLst/>
          </a:prstGeom>
        </p:spPr>
      </p:pic>
    </p:spTree>
    <p:extLst>
      <p:ext uri="{BB962C8B-B14F-4D97-AF65-F5344CB8AC3E}">
        <p14:creationId xmlns:p14="http://schemas.microsoft.com/office/powerpoint/2010/main" val="466549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18D6A805-C1F1-4B47-6CBF-FCAAB852A5ED}"/>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1AB70D7C-335D-7C98-0322-A7C62000DFF4}"/>
              </a:ext>
            </a:extLst>
          </p:cNvPr>
          <p:cNvSpPr>
            <a:spLocks noGrp="1"/>
          </p:cNvSpPr>
          <p:nvPr>
            <p:ph type="title"/>
          </p:nvPr>
        </p:nvSpPr>
        <p:spPr/>
        <p:txBody>
          <a:bodyPr>
            <a:noAutofit/>
          </a:bodyPr>
          <a:lstStyle/>
          <a:p>
            <a:pPr algn="just"/>
            <a:r>
              <a:rPr lang="es-MX" sz="2800" spc="95" dirty="0">
                <a:solidFill>
                  <a:srgbClr val="00284B"/>
                </a:solidFill>
                <a:latin typeface="Montserrat" pitchFamily="2" charset="77"/>
                <a:cs typeface="Calibri" panose="020F0502020204030204" pitchFamily="34" charset="0"/>
              </a:rPr>
              <a:t>El</a:t>
            </a:r>
            <a:r>
              <a:rPr lang="es-MX" sz="2800" spc="-330" dirty="0">
                <a:solidFill>
                  <a:srgbClr val="00284B"/>
                </a:solidFill>
                <a:latin typeface="Montserrat" pitchFamily="2" charset="77"/>
                <a:cs typeface="Calibri" panose="020F0502020204030204" pitchFamily="34" charset="0"/>
              </a:rPr>
              <a:t> </a:t>
            </a:r>
            <a:r>
              <a:rPr lang="es-MX" sz="2800" spc="250" dirty="0">
                <a:solidFill>
                  <a:srgbClr val="032B4F"/>
                </a:solidFill>
                <a:latin typeface="Montserrat" pitchFamily="2" charset="77"/>
                <a:cs typeface="Calibri" panose="020F0502020204030204" pitchFamily="34" charset="0"/>
              </a:rPr>
              <a:t>impacto </a:t>
            </a:r>
            <a:r>
              <a:rPr lang="es-MX" sz="2800" spc="210" dirty="0">
                <a:solidFill>
                  <a:srgbClr val="052F59"/>
                </a:solidFill>
                <a:latin typeface="Montserrat" pitchFamily="2" charset="77"/>
                <a:cs typeface="Calibri" panose="020F0502020204030204" pitchFamily="34" charset="0"/>
              </a:rPr>
              <a:t>tangible</a:t>
            </a:r>
            <a:r>
              <a:rPr lang="es-MX" sz="2800" spc="40" dirty="0">
                <a:solidFill>
                  <a:srgbClr val="052F59"/>
                </a:solidFill>
                <a:latin typeface="Montserrat" pitchFamily="2" charset="77"/>
                <a:cs typeface="Calibri" panose="020F0502020204030204" pitchFamily="34" charset="0"/>
              </a:rPr>
              <a:t> </a:t>
            </a:r>
            <a:r>
              <a:rPr lang="es-MX" sz="2800" spc="240" dirty="0">
                <a:solidFill>
                  <a:srgbClr val="013159"/>
                </a:solidFill>
                <a:latin typeface="Montserrat" pitchFamily="2" charset="77"/>
                <a:cs typeface="Calibri" panose="020F0502020204030204" pitchFamily="34" charset="0"/>
              </a:rPr>
              <a:t>y</a:t>
            </a:r>
            <a:r>
              <a:rPr lang="es-MX" sz="2800" spc="-30" dirty="0">
                <a:solidFill>
                  <a:srgbClr val="013159"/>
                </a:solidFill>
                <a:latin typeface="Montserrat" pitchFamily="2" charset="77"/>
                <a:cs typeface="Calibri" panose="020F0502020204030204" pitchFamily="34" charset="0"/>
              </a:rPr>
              <a:t> </a:t>
            </a:r>
            <a:r>
              <a:rPr lang="es-MX" sz="2800" spc="135" dirty="0">
                <a:solidFill>
                  <a:srgbClr val="03345D"/>
                </a:solidFill>
                <a:latin typeface="Montserrat" pitchFamily="2" charset="77"/>
                <a:cs typeface="Calibri" panose="020F0502020204030204" pitchFamily="34" charset="0"/>
              </a:rPr>
              <a:t>la</a:t>
            </a:r>
            <a:r>
              <a:rPr lang="es-MX" sz="2800" spc="-110" dirty="0">
                <a:solidFill>
                  <a:srgbClr val="03345D"/>
                </a:solidFill>
                <a:latin typeface="Montserrat" pitchFamily="2" charset="77"/>
                <a:cs typeface="Calibri" panose="020F0502020204030204" pitchFamily="34" charset="0"/>
              </a:rPr>
              <a:t> </a:t>
            </a:r>
            <a:r>
              <a:rPr lang="es-MX" sz="2800" spc="95" dirty="0">
                <a:solidFill>
                  <a:srgbClr val="032A4B"/>
                </a:solidFill>
                <a:latin typeface="Montserrat" pitchFamily="2" charset="77"/>
                <a:cs typeface="Calibri" panose="020F0502020204030204" pitchFamily="34" charset="0"/>
              </a:rPr>
              <a:t>relevancia</a:t>
            </a:r>
            <a:r>
              <a:rPr lang="es-MX" sz="2800" spc="345" dirty="0">
                <a:solidFill>
                  <a:srgbClr val="032A4B"/>
                </a:solidFill>
                <a:latin typeface="Montserrat" pitchFamily="2" charset="77"/>
                <a:cs typeface="Calibri" panose="020F0502020204030204" pitchFamily="34" charset="0"/>
              </a:rPr>
              <a:t> </a:t>
            </a:r>
            <a:r>
              <a:rPr lang="es-MX" sz="2800" spc="165" dirty="0">
                <a:solidFill>
                  <a:srgbClr val="01284F"/>
                </a:solidFill>
                <a:latin typeface="Montserrat" pitchFamily="2" charset="77"/>
                <a:cs typeface="Calibri" panose="020F0502020204030204" pitchFamily="34" charset="0"/>
              </a:rPr>
              <a:t>directa</a:t>
            </a:r>
            <a:r>
              <a:rPr lang="es-MX" sz="2800" spc="110" dirty="0">
                <a:solidFill>
                  <a:srgbClr val="01284F"/>
                </a:solidFill>
                <a:latin typeface="Montserrat" pitchFamily="2" charset="77"/>
                <a:cs typeface="Calibri" panose="020F0502020204030204" pitchFamily="34" charset="0"/>
              </a:rPr>
              <a:t> </a:t>
            </a:r>
            <a:r>
              <a:rPr lang="es-MX" sz="2800" spc="160" dirty="0">
                <a:solidFill>
                  <a:srgbClr val="032444"/>
                </a:solidFill>
                <a:latin typeface="Montserrat" pitchFamily="2" charset="77"/>
                <a:cs typeface="Calibri" panose="020F0502020204030204" pitchFamily="34" charset="0"/>
              </a:rPr>
              <a:t>son</a:t>
            </a:r>
            <a:r>
              <a:rPr lang="es-MX" sz="2800" spc="-204" dirty="0">
                <a:solidFill>
                  <a:srgbClr val="032444"/>
                </a:solidFill>
                <a:latin typeface="Montserrat" pitchFamily="2" charset="77"/>
                <a:cs typeface="Calibri" panose="020F0502020204030204" pitchFamily="34" charset="0"/>
              </a:rPr>
              <a:t> </a:t>
            </a:r>
            <a:r>
              <a:rPr lang="es-MX" sz="2800" spc="120" dirty="0">
                <a:solidFill>
                  <a:srgbClr val="052D4F"/>
                </a:solidFill>
                <a:latin typeface="Montserrat" pitchFamily="2" charset="77"/>
                <a:cs typeface="Calibri" panose="020F0502020204030204" pitchFamily="34" charset="0"/>
              </a:rPr>
              <a:t>clave</a:t>
            </a:r>
            <a:r>
              <a:rPr lang="es-MX" sz="2800" spc="-50" dirty="0">
                <a:solidFill>
                  <a:srgbClr val="052D4F"/>
                </a:solidFill>
                <a:latin typeface="Montserrat" pitchFamily="2" charset="77"/>
                <a:cs typeface="Calibri" panose="020F0502020204030204" pitchFamily="34" charset="0"/>
              </a:rPr>
              <a:t> </a:t>
            </a:r>
            <a:r>
              <a:rPr lang="es-MX" sz="2800" spc="60" dirty="0">
                <a:solidFill>
                  <a:srgbClr val="05335D"/>
                </a:solidFill>
                <a:latin typeface="Montserrat" pitchFamily="2" charset="77"/>
                <a:cs typeface="Calibri" panose="020F0502020204030204" pitchFamily="34" charset="0"/>
              </a:rPr>
              <a:t>para </a:t>
            </a:r>
            <a:r>
              <a:rPr lang="es-MX" sz="2800" spc="215" dirty="0">
                <a:solidFill>
                  <a:srgbClr val="01284B"/>
                </a:solidFill>
                <a:latin typeface="Montserrat" pitchFamily="2" charset="77"/>
                <a:cs typeface="Calibri" panose="020F0502020204030204" pitchFamily="34" charset="0"/>
              </a:rPr>
              <a:t>que</a:t>
            </a:r>
            <a:r>
              <a:rPr lang="es-MX" sz="2800" spc="-105" dirty="0">
                <a:solidFill>
                  <a:srgbClr val="01284B"/>
                </a:solidFill>
                <a:latin typeface="Montserrat" pitchFamily="2" charset="77"/>
                <a:cs typeface="Calibri" panose="020F0502020204030204" pitchFamily="34" charset="0"/>
              </a:rPr>
              <a:t> </a:t>
            </a:r>
            <a:r>
              <a:rPr lang="es-MX" sz="2800" spc="150" dirty="0">
                <a:solidFill>
                  <a:srgbClr val="032B4F"/>
                </a:solidFill>
                <a:latin typeface="Montserrat" pitchFamily="2" charset="77"/>
                <a:cs typeface="Calibri" panose="020F0502020204030204" pitchFamily="34" charset="0"/>
              </a:rPr>
              <a:t>el</a:t>
            </a:r>
            <a:r>
              <a:rPr lang="es-MX" sz="2800" spc="-145" dirty="0">
                <a:solidFill>
                  <a:srgbClr val="032B4F"/>
                </a:solidFill>
                <a:latin typeface="Montserrat" pitchFamily="2" charset="77"/>
                <a:cs typeface="Calibri" panose="020F0502020204030204" pitchFamily="34" charset="0"/>
              </a:rPr>
              <a:t> </a:t>
            </a:r>
            <a:r>
              <a:rPr lang="es-MX" sz="2800" b="1" spc="229" dirty="0">
                <a:solidFill>
                  <a:srgbClr val="053154"/>
                </a:solidFill>
                <a:latin typeface="Montserrat" pitchFamily="2" charset="77"/>
                <a:cs typeface="Calibri" panose="020F0502020204030204" pitchFamily="34" charset="0"/>
              </a:rPr>
              <a:t>contenido</a:t>
            </a:r>
            <a:r>
              <a:rPr lang="es-MX" sz="2800" b="1" spc="-10" dirty="0">
                <a:solidFill>
                  <a:srgbClr val="053154"/>
                </a:solidFill>
                <a:latin typeface="Montserrat" pitchFamily="2" charset="77"/>
                <a:cs typeface="Calibri" panose="020F0502020204030204" pitchFamily="34" charset="0"/>
              </a:rPr>
              <a:t> </a:t>
            </a:r>
            <a:r>
              <a:rPr lang="es-MX" sz="2800" b="1" spc="225" dirty="0">
                <a:solidFill>
                  <a:srgbClr val="053156"/>
                </a:solidFill>
                <a:latin typeface="Montserrat" pitchFamily="2" charset="77"/>
                <a:cs typeface="Calibri" panose="020F0502020204030204" pitchFamily="34" charset="0"/>
              </a:rPr>
              <a:t>comunitario</a:t>
            </a:r>
            <a:r>
              <a:rPr lang="es-MX" sz="2800" b="1" spc="240" dirty="0">
                <a:solidFill>
                  <a:srgbClr val="053156"/>
                </a:solidFill>
                <a:latin typeface="Montserrat" pitchFamily="2" charset="77"/>
                <a:cs typeface="Calibri" panose="020F0502020204030204" pitchFamily="34" charset="0"/>
              </a:rPr>
              <a:t> </a:t>
            </a:r>
            <a:r>
              <a:rPr lang="es-MX" sz="2800" spc="90" dirty="0">
                <a:solidFill>
                  <a:srgbClr val="032A4F"/>
                </a:solidFill>
                <a:latin typeface="Montserrat" pitchFamily="2" charset="77"/>
                <a:cs typeface="Calibri" panose="020F0502020204030204" pitchFamily="34" charset="0"/>
              </a:rPr>
              <a:t>resuene.</a:t>
            </a:r>
            <a:endParaRPr lang="es-MX" sz="2800" dirty="0">
              <a:latin typeface="Montserrat" pitchFamily="2" charset="77"/>
              <a:cs typeface="Calibri" panose="020F0502020204030204" pitchFamily="34" charset="0"/>
            </a:endParaRPr>
          </a:p>
        </p:txBody>
      </p:sp>
      <p:pic>
        <p:nvPicPr>
          <p:cNvPr id="4" name="Imagen 3">
            <a:extLst>
              <a:ext uri="{FF2B5EF4-FFF2-40B4-BE49-F238E27FC236}">
                <a16:creationId xmlns:a16="http://schemas.microsoft.com/office/drawing/2014/main" id="{8FCC0A29-5591-2D15-2B06-6214B575D608}"/>
              </a:ext>
            </a:extLst>
          </p:cNvPr>
          <p:cNvPicPr>
            <a:picLocks noChangeAspect="1"/>
          </p:cNvPicPr>
          <p:nvPr/>
        </p:nvPicPr>
        <p:blipFill>
          <a:blip r:embed="rId2"/>
          <a:srcRect l="5882" t="29838" r="6459" b="13682"/>
          <a:stretch>
            <a:fillRect/>
          </a:stretch>
        </p:blipFill>
        <p:spPr>
          <a:xfrm>
            <a:off x="838200" y="1690688"/>
            <a:ext cx="10314167" cy="4315665"/>
          </a:xfrm>
          <a:prstGeom prst="rect">
            <a:avLst/>
          </a:prstGeom>
        </p:spPr>
      </p:pic>
      <p:pic>
        <p:nvPicPr>
          <p:cNvPr id="22" name="Imagen 21">
            <a:extLst>
              <a:ext uri="{FF2B5EF4-FFF2-40B4-BE49-F238E27FC236}">
                <a16:creationId xmlns:a16="http://schemas.microsoft.com/office/drawing/2014/main" id="{DF2AD3FC-96EA-23EC-32CE-E581D9EB057A}"/>
              </a:ext>
            </a:extLst>
          </p:cNvPr>
          <p:cNvPicPr>
            <a:picLocks noChangeAspect="1"/>
          </p:cNvPicPr>
          <p:nvPr/>
        </p:nvPicPr>
        <p:blipFill>
          <a:blip r:embed="rId3"/>
          <a:srcRect r="10674"/>
          <a:stretch>
            <a:fillRect/>
          </a:stretch>
        </p:blipFill>
        <p:spPr>
          <a:xfrm>
            <a:off x="7836567" y="2520815"/>
            <a:ext cx="1740569" cy="1656269"/>
          </a:xfrm>
          <a:prstGeom prst="rect">
            <a:avLst/>
          </a:prstGeom>
        </p:spPr>
      </p:pic>
      <p:pic>
        <p:nvPicPr>
          <p:cNvPr id="24" name="Imagen 23">
            <a:extLst>
              <a:ext uri="{FF2B5EF4-FFF2-40B4-BE49-F238E27FC236}">
                <a16:creationId xmlns:a16="http://schemas.microsoft.com/office/drawing/2014/main" id="{5D17A171-51C2-3AF9-6E92-5907C3DAE33D}"/>
              </a:ext>
            </a:extLst>
          </p:cNvPr>
          <p:cNvPicPr>
            <a:picLocks noChangeAspect="1"/>
          </p:cNvPicPr>
          <p:nvPr/>
        </p:nvPicPr>
        <p:blipFill>
          <a:blip r:embed="rId4"/>
          <a:stretch>
            <a:fillRect/>
          </a:stretch>
        </p:blipFill>
        <p:spPr>
          <a:xfrm>
            <a:off x="2292350" y="2520815"/>
            <a:ext cx="2127249" cy="1309760"/>
          </a:xfrm>
          <a:prstGeom prst="rect">
            <a:avLst/>
          </a:prstGeom>
        </p:spPr>
      </p:pic>
    </p:spTree>
    <p:extLst>
      <p:ext uri="{BB962C8B-B14F-4D97-AF65-F5344CB8AC3E}">
        <p14:creationId xmlns:p14="http://schemas.microsoft.com/office/powerpoint/2010/main" val="3050596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512BE233-7BBD-C28D-17E8-8D56FC756AC4}"/>
              </a:ext>
            </a:extLst>
          </p:cNvPr>
          <p:cNvSpPr/>
          <p:nvPr/>
        </p:nvSpPr>
        <p:spPr>
          <a:xfrm>
            <a:off x="0" y="0"/>
            <a:ext cx="12192000" cy="6858000"/>
          </a:xfrm>
          <a:prstGeom prst="rect">
            <a:avLst/>
          </a:prstGeom>
          <a:solidFill>
            <a:srgbClr val="F1F4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63F7306F-8A91-99DE-5327-B9763BD9C166}"/>
              </a:ext>
            </a:extLst>
          </p:cNvPr>
          <p:cNvSpPr>
            <a:spLocks noGrp="1"/>
          </p:cNvSpPr>
          <p:nvPr>
            <p:ph type="title"/>
          </p:nvPr>
        </p:nvSpPr>
        <p:spPr/>
        <p:txBody>
          <a:bodyPr>
            <a:noAutofit/>
          </a:bodyPr>
          <a:lstStyle/>
          <a:p>
            <a:pPr algn="just"/>
            <a:r>
              <a:rPr lang="es-MX" sz="2800" b="1" dirty="0">
                <a:solidFill>
                  <a:srgbClr val="0B2C48"/>
                </a:solidFill>
                <a:latin typeface="Montserrat" pitchFamily="2" charset="77"/>
              </a:rPr>
              <a:t>Las campañas creativas transforman la información administrativa en contenido de alto alcance</a:t>
            </a:r>
          </a:p>
        </p:txBody>
      </p:sp>
      <p:pic>
        <p:nvPicPr>
          <p:cNvPr id="10" name="Imagen 9">
            <a:extLst>
              <a:ext uri="{FF2B5EF4-FFF2-40B4-BE49-F238E27FC236}">
                <a16:creationId xmlns:a16="http://schemas.microsoft.com/office/drawing/2014/main" id="{AB0A4BE0-E0C2-9693-11E3-F90CE20A5F14}"/>
              </a:ext>
            </a:extLst>
          </p:cNvPr>
          <p:cNvPicPr>
            <a:picLocks noChangeAspect="1"/>
          </p:cNvPicPr>
          <p:nvPr/>
        </p:nvPicPr>
        <p:blipFill>
          <a:blip r:embed="rId2"/>
          <a:srcRect l="4686" t="29200" r="4657" b="11124"/>
          <a:stretch>
            <a:fillRect/>
          </a:stretch>
        </p:blipFill>
        <p:spPr>
          <a:xfrm>
            <a:off x="838200" y="1798264"/>
            <a:ext cx="10690410" cy="4569946"/>
          </a:xfrm>
          <a:prstGeom prst="rect">
            <a:avLst/>
          </a:prstGeom>
        </p:spPr>
      </p:pic>
    </p:spTree>
    <p:extLst>
      <p:ext uri="{BB962C8B-B14F-4D97-AF65-F5344CB8AC3E}">
        <p14:creationId xmlns:p14="http://schemas.microsoft.com/office/powerpoint/2010/main" val="150939138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4132</TotalTime>
  <Words>1002</Words>
  <Application>Microsoft Macintosh PowerPoint</Application>
  <PresentationFormat>Panorámica</PresentationFormat>
  <Paragraphs>161</Paragraphs>
  <Slides>26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Arial</vt:lpstr>
      <vt:lpstr>Calibri</vt:lpstr>
      <vt:lpstr>Calibri Light</vt:lpstr>
      <vt:lpstr>Montserrat</vt:lpstr>
      <vt:lpstr>Montserrat Medium</vt:lpstr>
      <vt:lpstr>Tema de Office</vt:lpstr>
      <vt:lpstr>COMUNICACIÓN SOCIAL Y VINCULACIÓN</vt:lpstr>
      <vt:lpstr>COMUNICACIÓN EXTERNA</vt:lpstr>
      <vt:lpstr>Nuestra comunicación es una herramienta vital en momentos críticos y una oportunidad de conexión comunitaria.</vt:lpstr>
      <vt:lpstr>Nuestro impacto digital se define por picos de alta criticidad y valles de contenido funcional.</vt:lpstr>
      <vt:lpstr>La urgencia y el impacto directo en la vida ciudadana son los catalizadores de un alcance excepcional</vt:lpstr>
      <vt:lpstr>En 2025 nuestra comunicación se organizó en tres pilares estratégicos, cada uno con un propósito distinto.</vt:lpstr>
      <vt:lpstr>Las comunicaciones operativas son el pilar de nuestro servicio informativo, con una clara jerarquía de interés ciudadano.</vt:lpstr>
      <vt:lpstr>El impacto tangible y la relevancia directa son clave para que el contenido comunitario resuene.</vt:lpstr>
      <vt:lpstr>Las campañas creativas transforman la información administrativa en contenido de alto alcance</vt:lpstr>
      <vt:lpstr>La elección del formato es una decisión estratégica que definió el éxito de cada mensaje.</vt:lpstr>
      <vt:lpstr>El formato de FOTOS es nuestro vehículo más efectivo para la difusión masiva de información crítica</vt:lpstr>
      <vt:lpstr>El contenido AUDIOVISUAL humaniza nuestro trabajo y construye una narrativa de confianza y servicio.</vt:lpstr>
      <vt:lpstr>Resultados 2025 (34,582 seguidores)</vt:lpstr>
      <vt:lpstr>El análisis revela 4 conclusiones clave para guiar nuestra estrategia futura</vt:lpstr>
      <vt:lpstr>Para potenciar la comunicación digital de la JAPAMI y basados en el informe de rendimiento, se propone una parrilla de contenidos estratégica para 2026 estructurada en cuatro nuevos pilares fundamentales.   Esta propuesta busca equilibrar la información de servicio con la construcción de comunidad y la educación hídrica.</vt:lpstr>
      <vt:lpstr>Pilares de Contenido Estratégico</vt:lpstr>
      <vt:lpstr>Ejemplo:</vt:lpstr>
      <vt:lpstr>Propuestas de Campañas 2026</vt:lpstr>
      <vt:lpstr>MEDIOS DE COMUNICACIÓN</vt:lpstr>
      <vt:lpstr>Análisis 2025 (Inversión $3.31 mdp en 33 medios)</vt:lpstr>
      <vt:lpstr>Propuesta 2026 </vt:lpstr>
      <vt:lpstr>CULTURA DEL AGUA</vt:lpstr>
      <vt:lpstr>Presentación de PowerPoint</vt:lpstr>
      <vt:lpstr>DÍA MUNDIAL DEL AGUA 2026</vt:lpstr>
      <vt:lpstr>Propuesta de Actividades (23 de marzo/ CREA Centro Cultural Irapuato) </vt:lpstr>
      <vt:lpstr>COMUNICACIÓN SOCIAL Y VINCULACIÓN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Andrea Adriana Romero Aguilera</dc:creator>
  <cp:lastModifiedBy>Andrea Adriana Romero Aguilera</cp:lastModifiedBy>
  <cp:revision>48</cp:revision>
  <dcterms:created xsi:type="dcterms:W3CDTF">2026-01-23T01:03:58Z</dcterms:created>
  <dcterms:modified xsi:type="dcterms:W3CDTF">2026-04-13T16:16:36Z</dcterms:modified>
</cp:coreProperties>
</file>